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1" r:id="rId5"/>
    <p:sldId id="262" r:id="rId6"/>
    <p:sldId id="258" r:id="rId7"/>
    <p:sldId id="259" r:id="rId8"/>
    <p:sldId id="260" r:id="rId9"/>
    <p:sldId id="264" r:id="rId1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6"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05BE2-0A98-4E6F-B38E-ADE7316746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ES"/>
          </a:p>
        </p:txBody>
      </p:sp>
      <p:sp>
        <p:nvSpPr>
          <p:cNvPr id="3" name="Subtitle 2">
            <a:extLst>
              <a:ext uri="{FF2B5EF4-FFF2-40B4-BE49-F238E27FC236}">
                <a16:creationId xmlns:a16="http://schemas.microsoft.com/office/drawing/2014/main" id="{5A90D4AB-BC69-4467-ACC6-A6C8351046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
          </a:p>
        </p:txBody>
      </p:sp>
      <p:sp>
        <p:nvSpPr>
          <p:cNvPr id="4" name="Date Placeholder 3">
            <a:extLst>
              <a:ext uri="{FF2B5EF4-FFF2-40B4-BE49-F238E27FC236}">
                <a16:creationId xmlns:a16="http://schemas.microsoft.com/office/drawing/2014/main" id="{C3AEA1ED-AA43-4C25-A95F-FCD5D0DB46C9}"/>
              </a:ext>
            </a:extLst>
          </p:cNvPr>
          <p:cNvSpPr>
            <a:spLocks noGrp="1"/>
          </p:cNvSpPr>
          <p:nvPr>
            <p:ph type="dt" sz="half" idx="10"/>
          </p:nvPr>
        </p:nvSpPr>
        <p:spPr/>
        <p:txBody>
          <a:bodyPr/>
          <a:lstStyle/>
          <a:p>
            <a:fld id="{5D472D5F-7F88-4418-B4B7-29A435C71CEA}" type="datetimeFigureOut">
              <a:rPr lang="es-ES" smtClean="0"/>
              <a:t>04/12/2019</a:t>
            </a:fld>
            <a:endParaRPr lang="es-ES"/>
          </a:p>
        </p:txBody>
      </p:sp>
      <p:sp>
        <p:nvSpPr>
          <p:cNvPr id="5" name="Footer Placeholder 4">
            <a:extLst>
              <a:ext uri="{FF2B5EF4-FFF2-40B4-BE49-F238E27FC236}">
                <a16:creationId xmlns:a16="http://schemas.microsoft.com/office/drawing/2014/main" id="{43A86D64-5F18-44A5-86C8-70E64781EFF1}"/>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199BD8DD-9B51-480D-A294-BFC4535FAA1B}"/>
              </a:ext>
            </a:extLst>
          </p:cNvPr>
          <p:cNvSpPr>
            <a:spLocks noGrp="1"/>
          </p:cNvSpPr>
          <p:nvPr>
            <p:ph type="sldNum" sz="quarter" idx="12"/>
          </p:nvPr>
        </p:nvSpPr>
        <p:spPr/>
        <p:txBody>
          <a:bodyPr/>
          <a:lstStyle/>
          <a:p>
            <a:fld id="{3E3BC459-F87A-48E1-9974-326F6FFF1BD8}" type="slidenum">
              <a:rPr lang="es-ES" smtClean="0"/>
              <a:t>‹#›</a:t>
            </a:fld>
            <a:endParaRPr lang="es-ES"/>
          </a:p>
        </p:txBody>
      </p:sp>
    </p:spTree>
    <p:extLst>
      <p:ext uri="{BB962C8B-B14F-4D97-AF65-F5344CB8AC3E}">
        <p14:creationId xmlns:p14="http://schemas.microsoft.com/office/powerpoint/2010/main" val="4085638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99DA6-F57E-4997-B46A-760509066F31}"/>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C1FD064B-5079-4CD3-8B6F-F25AB75F000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3836D527-B96D-4125-B635-64761A3B1A7B}"/>
              </a:ext>
            </a:extLst>
          </p:cNvPr>
          <p:cNvSpPr>
            <a:spLocks noGrp="1"/>
          </p:cNvSpPr>
          <p:nvPr>
            <p:ph type="dt" sz="half" idx="10"/>
          </p:nvPr>
        </p:nvSpPr>
        <p:spPr/>
        <p:txBody>
          <a:bodyPr/>
          <a:lstStyle/>
          <a:p>
            <a:fld id="{5D472D5F-7F88-4418-B4B7-29A435C71CEA}" type="datetimeFigureOut">
              <a:rPr lang="es-ES" smtClean="0"/>
              <a:t>04/12/2019</a:t>
            </a:fld>
            <a:endParaRPr lang="es-ES"/>
          </a:p>
        </p:txBody>
      </p:sp>
      <p:sp>
        <p:nvSpPr>
          <p:cNvPr id="5" name="Footer Placeholder 4">
            <a:extLst>
              <a:ext uri="{FF2B5EF4-FFF2-40B4-BE49-F238E27FC236}">
                <a16:creationId xmlns:a16="http://schemas.microsoft.com/office/drawing/2014/main" id="{F4848078-4DDB-4B9A-9070-E086D8539E2A}"/>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DC42CA7A-FA96-46D7-B559-231CDA1B597F}"/>
              </a:ext>
            </a:extLst>
          </p:cNvPr>
          <p:cNvSpPr>
            <a:spLocks noGrp="1"/>
          </p:cNvSpPr>
          <p:nvPr>
            <p:ph type="sldNum" sz="quarter" idx="12"/>
          </p:nvPr>
        </p:nvSpPr>
        <p:spPr/>
        <p:txBody>
          <a:bodyPr/>
          <a:lstStyle/>
          <a:p>
            <a:fld id="{3E3BC459-F87A-48E1-9974-326F6FFF1BD8}" type="slidenum">
              <a:rPr lang="es-ES" smtClean="0"/>
              <a:t>‹#›</a:t>
            </a:fld>
            <a:endParaRPr lang="es-ES"/>
          </a:p>
        </p:txBody>
      </p:sp>
    </p:spTree>
    <p:extLst>
      <p:ext uri="{BB962C8B-B14F-4D97-AF65-F5344CB8AC3E}">
        <p14:creationId xmlns:p14="http://schemas.microsoft.com/office/powerpoint/2010/main" val="406837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54E0A-3B8E-4F9C-8EF0-07F9CFCEF8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ES"/>
          </a:p>
        </p:txBody>
      </p:sp>
      <p:sp>
        <p:nvSpPr>
          <p:cNvPr id="3" name="Text Placeholder 2">
            <a:extLst>
              <a:ext uri="{FF2B5EF4-FFF2-40B4-BE49-F238E27FC236}">
                <a16:creationId xmlns:a16="http://schemas.microsoft.com/office/drawing/2014/main" id="{8CF6CD6C-C901-40CC-9344-F904829591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325EEE0-AF16-4BFA-9867-BB93AA3A6D21}"/>
              </a:ext>
            </a:extLst>
          </p:cNvPr>
          <p:cNvSpPr>
            <a:spLocks noGrp="1"/>
          </p:cNvSpPr>
          <p:nvPr>
            <p:ph type="dt" sz="half" idx="10"/>
          </p:nvPr>
        </p:nvSpPr>
        <p:spPr/>
        <p:txBody>
          <a:bodyPr/>
          <a:lstStyle/>
          <a:p>
            <a:fld id="{5D472D5F-7F88-4418-B4B7-29A435C71CEA}" type="datetimeFigureOut">
              <a:rPr lang="es-ES" smtClean="0"/>
              <a:t>04/12/2019</a:t>
            </a:fld>
            <a:endParaRPr lang="es-ES"/>
          </a:p>
        </p:txBody>
      </p:sp>
      <p:sp>
        <p:nvSpPr>
          <p:cNvPr id="5" name="Footer Placeholder 4">
            <a:extLst>
              <a:ext uri="{FF2B5EF4-FFF2-40B4-BE49-F238E27FC236}">
                <a16:creationId xmlns:a16="http://schemas.microsoft.com/office/drawing/2014/main" id="{3BC82D57-1B0D-43C7-8E57-994009F82186}"/>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18CDBAA5-5E98-46A2-BCC7-396360905161}"/>
              </a:ext>
            </a:extLst>
          </p:cNvPr>
          <p:cNvSpPr>
            <a:spLocks noGrp="1"/>
          </p:cNvSpPr>
          <p:nvPr>
            <p:ph type="sldNum" sz="quarter" idx="12"/>
          </p:nvPr>
        </p:nvSpPr>
        <p:spPr/>
        <p:txBody>
          <a:bodyPr/>
          <a:lstStyle/>
          <a:p>
            <a:fld id="{3E3BC459-F87A-48E1-9974-326F6FFF1BD8}" type="slidenum">
              <a:rPr lang="es-ES" smtClean="0"/>
              <a:t>‹#›</a:t>
            </a:fld>
            <a:endParaRPr lang="es-ES"/>
          </a:p>
        </p:txBody>
      </p:sp>
    </p:spTree>
    <p:extLst>
      <p:ext uri="{BB962C8B-B14F-4D97-AF65-F5344CB8AC3E}">
        <p14:creationId xmlns:p14="http://schemas.microsoft.com/office/powerpoint/2010/main" val="2802277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B617-76BD-4957-9CB5-62BA46A6D733}"/>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26CC6E1A-10D3-42ED-A1D7-43B60952E31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a:extLst>
              <a:ext uri="{FF2B5EF4-FFF2-40B4-BE49-F238E27FC236}">
                <a16:creationId xmlns:a16="http://schemas.microsoft.com/office/drawing/2014/main" id="{28821E65-E532-4B1C-9BFC-68A661BB899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4">
            <a:extLst>
              <a:ext uri="{FF2B5EF4-FFF2-40B4-BE49-F238E27FC236}">
                <a16:creationId xmlns:a16="http://schemas.microsoft.com/office/drawing/2014/main" id="{2990A025-7F7E-4559-B982-1DDAA1ADD3BD}"/>
              </a:ext>
            </a:extLst>
          </p:cNvPr>
          <p:cNvSpPr>
            <a:spLocks noGrp="1"/>
          </p:cNvSpPr>
          <p:nvPr>
            <p:ph type="dt" sz="half" idx="10"/>
          </p:nvPr>
        </p:nvSpPr>
        <p:spPr/>
        <p:txBody>
          <a:bodyPr/>
          <a:lstStyle/>
          <a:p>
            <a:fld id="{5D472D5F-7F88-4418-B4B7-29A435C71CEA}" type="datetimeFigureOut">
              <a:rPr lang="es-ES" smtClean="0"/>
              <a:t>04/12/2019</a:t>
            </a:fld>
            <a:endParaRPr lang="es-ES"/>
          </a:p>
        </p:txBody>
      </p:sp>
      <p:sp>
        <p:nvSpPr>
          <p:cNvPr id="6" name="Footer Placeholder 5">
            <a:extLst>
              <a:ext uri="{FF2B5EF4-FFF2-40B4-BE49-F238E27FC236}">
                <a16:creationId xmlns:a16="http://schemas.microsoft.com/office/drawing/2014/main" id="{B7981FBF-AE77-47A4-96D5-40C250F7F135}"/>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4D4B86E8-7C4B-4A89-BFD5-E6A731CAEA6D}"/>
              </a:ext>
            </a:extLst>
          </p:cNvPr>
          <p:cNvSpPr>
            <a:spLocks noGrp="1"/>
          </p:cNvSpPr>
          <p:nvPr>
            <p:ph type="sldNum" sz="quarter" idx="12"/>
          </p:nvPr>
        </p:nvSpPr>
        <p:spPr/>
        <p:txBody>
          <a:bodyPr/>
          <a:lstStyle/>
          <a:p>
            <a:fld id="{3E3BC459-F87A-48E1-9974-326F6FFF1BD8}" type="slidenum">
              <a:rPr lang="es-ES" smtClean="0"/>
              <a:t>‹#›</a:t>
            </a:fld>
            <a:endParaRPr lang="es-ES"/>
          </a:p>
        </p:txBody>
      </p:sp>
    </p:spTree>
    <p:extLst>
      <p:ext uri="{BB962C8B-B14F-4D97-AF65-F5344CB8AC3E}">
        <p14:creationId xmlns:p14="http://schemas.microsoft.com/office/powerpoint/2010/main" val="2705165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579A2-4E03-45D1-A50B-8D5FCBBB1C86}"/>
              </a:ext>
            </a:extLst>
          </p:cNvPr>
          <p:cNvSpPr>
            <a:spLocks noGrp="1"/>
          </p:cNvSpPr>
          <p:nvPr>
            <p:ph type="title"/>
          </p:nvPr>
        </p:nvSpPr>
        <p:spPr>
          <a:xfrm>
            <a:off x="839788" y="365125"/>
            <a:ext cx="10515600" cy="1325563"/>
          </a:xfrm>
        </p:spPr>
        <p:txBody>
          <a:bodyPr/>
          <a:lstStyle/>
          <a:p>
            <a:r>
              <a:rPr lang="en-US"/>
              <a:t>Click to edit Master title style</a:t>
            </a:r>
            <a:endParaRPr lang="es-ES"/>
          </a:p>
        </p:txBody>
      </p:sp>
      <p:sp>
        <p:nvSpPr>
          <p:cNvPr id="3" name="Text Placeholder 2">
            <a:extLst>
              <a:ext uri="{FF2B5EF4-FFF2-40B4-BE49-F238E27FC236}">
                <a16:creationId xmlns:a16="http://schemas.microsoft.com/office/drawing/2014/main" id="{F0C815E1-3676-412F-825A-7B8BE04B57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4B5D351-78B2-4E06-A01E-E04E7944B1A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a:extLst>
              <a:ext uri="{FF2B5EF4-FFF2-40B4-BE49-F238E27FC236}">
                <a16:creationId xmlns:a16="http://schemas.microsoft.com/office/drawing/2014/main" id="{5A84FE40-2108-40D0-99E3-4F1197F7C6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304724D-8306-48FB-9552-28F7CF33F03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6">
            <a:extLst>
              <a:ext uri="{FF2B5EF4-FFF2-40B4-BE49-F238E27FC236}">
                <a16:creationId xmlns:a16="http://schemas.microsoft.com/office/drawing/2014/main" id="{016B2BFA-E830-42BF-BD04-26CEFDF85B00}"/>
              </a:ext>
            </a:extLst>
          </p:cNvPr>
          <p:cNvSpPr>
            <a:spLocks noGrp="1"/>
          </p:cNvSpPr>
          <p:nvPr>
            <p:ph type="dt" sz="half" idx="10"/>
          </p:nvPr>
        </p:nvSpPr>
        <p:spPr/>
        <p:txBody>
          <a:bodyPr/>
          <a:lstStyle/>
          <a:p>
            <a:fld id="{5D472D5F-7F88-4418-B4B7-29A435C71CEA}" type="datetimeFigureOut">
              <a:rPr lang="es-ES" smtClean="0"/>
              <a:t>04/12/2019</a:t>
            </a:fld>
            <a:endParaRPr lang="es-ES"/>
          </a:p>
        </p:txBody>
      </p:sp>
      <p:sp>
        <p:nvSpPr>
          <p:cNvPr id="8" name="Footer Placeholder 7">
            <a:extLst>
              <a:ext uri="{FF2B5EF4-FFF2-40B4-BE49-F238E27FC236}">
                <a16:creationId xmlns:a16="http://schemas.microsoft.com/office/drawing/2014/main" id="{F220CDDB-794D-42D2-ABD8-D39454551AEC}"/>
              </a:ext>
            </a:extLst>
          </p:cNvPr>
          <p:cNvSpPr>
            <a:spLocks noGrp="1"/>
          </p:cNvSpPr>
          <p:nvPr>
            <p:ph type="ftr" sz="quarter" idx="11"/>
          </p:nvPr>
        </p:nvSpPr>
        <p:spPr/>
        <p:txBody>
          <a:bodyPr/>
          <a:lstStyle/>
          <a:p>
            <a:endParaRPr lang="es-ES"/>
          </a:p>
        </p:txBody>
      </p:sp>
      <p:sp>
        <p:nvSpPr>
          <p:cNvPr id="9" name="Slide Number Placeholder 8">
            <a:extLst>
              <a:ext uri="{FF2B5EF4-FFF2-40B4-BE49-F238E27FC236}">
                <a16:creationId xmlns:a16="http://schemas.microsoft.com/office/drawing/2014/main" id="{6C4E3379-956D-4A3B-BDFF-7E6A51B6F033}"/>
              </a:ext>
            </a:extLst>
          </p:cNvPr>
          <p:cNvSpPr>
            <a:spLocks noGrp="1"/>
          </p:cNvSpPr>
          <p:nvPr>
            <p:ph type="sldNum" sz="quarter" idx="12"/>
          </p:nvPr>
        </p:nvSpPr>
        <p:spPr/>
        <p:txBody>
          <a:bodyPr/>
          <a:lstStyle/>
          <a:p>
            <a:fld id="{3E3BC459-F87A-48E1-9974-326F6FFF1BD8}" type="slidenum">
              <a:rPr lang="es-ES" smtClean="0"/>
              <a:t>‹#›</a:t>
            </a:fld>
            <a:endParaRPr lang="es-ES"/>
          </a:p>
        </p:txBody>
      </p:sp>
    </p:spTree>
    <p:extLst>
      <p:ext uri="{BB962C8B-B14F-4D97-AF65-F5344CB8AC3E}">
        <p14:creationId xmlns:p14="http://schemas.microsoft.com/office/powerpoint/2010/main" val="2209835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F38B7-437B-4106-A0FC-3B4D999F4B20}"/>
              </a:ext>
            </a:extLst>
          </p:cNvPr>
          <p:cNvSpPr>
            <a:spLocks noGrp="1"/>
          </p:cNvSpPr>
          <p:nvPr>
            <p:ph type="title"/>
          </p:nvPr>
        </p:nvSpPr>
        <p:spPr/>
        <p:txBody>
          <a:bodyPr/>
          <a:lstStyle/>
          <a:p>
            <a:r>
              <a:rPr lang="en-US"/>
              <a:t>Click to edit Master title style</a:t>
            </a:r>
            <a:endParaRPr lang="es-ES"/>
          </a:p>
        </p:txBody>
      </p:sp>
      <p:sp>
        <p:nvSpPr>
          <p:cNvPr id="3" name="Date Placeholder 2">
            <a:extLst>
              <a:ext uri="{FF2B5EF4-FFF2-40B4-BE49-F238E27FC236}">
                <a16:creationId xmlns:a16="http://schemas.microsoft.com/office/drawing/2014/main" id="{40C727EE-860D-427C-A62A-F0E8452E726E}"/>
              </a:ext>
            </a:extLst>
          </p:cNvPr>
          <p:cNvSpPr>
            <a:spLocks noGrp="1"/>
          </p:cNvSpPr>
          <p:nvPr>
            <p:ph type="dt" sz="half" idx="10"/>
          </p:nvPr>
        </p:nvSpPr>
        <p:spPr/>
        <p:txBody>
          <a:bodyPr/>
          <a:lstStyle/>
          <a:p>
            <a:fld id="{5D472D5F-7F88-4418-B4B7-29A435C71CEA}" type="datetimeFigureOut">
              <a:rPr lang="es-ES" smtClean="0"/>
              <a:t>04/12/2019</a:t>
            </a:fld>
            <a:endParaRPr lang="es-ES"/>
          </a:p>
        </p:txBody>
      </p:sp>
      <p:sp>
        <p:nvSpPr>
          <p:cNvPr id="4" name="Footer Placeholder 3">
            <a:extLst>
              <a:ext uri="{FF2B5EF4-FFF2-40B4-BE49-F238E27FC236}">
                <a16:creationId xmlns:a16="http://schemas.microsoft.com/office/drawing/2014/main" id="{AE9C8D07-3EB9-47BC-94AF-BCDFCB742981}"/>
              </a:ext>
            </a:extLst>
          </p:cNvPr>
          <p:cNvSpPr>
            <a:spLocks noGrp="1"/>
          </p:cNvSpPr>
          <p:nvPr>
            <p:ph type="ftr" sz="quarter" idx="11"/>
          </p:nvPr>
        </p:nvSpPr>
        <p:spPr/>
        <p:txBody>
          <a:bodyPr/>
          <a:lstStyle/>
          <a:p>
            <a:endParaRPr lang="es-ES"/>
          </a:p>
        </p:txBody>
      </p:sp>
      <p:sp>
        <p:nvSpPr>
          <p:cNvPr id="5" name="Slide Number Placeholder 4">
            <a:extLst>
              <a:ext uri="{FF2B5EF4-FFF2-40B4-BE49-F238E27FC236}">
                <a16:creationId xmlns:a16="http://schemas.microsoft.com/office/drawing/2014/main" id="{C3200650-0B22-467F-A148-714416082659}"/>
              </a:ext>
            </a:extLst>
          </p:cNvPr>
          <p:cNvSpPr>
            <a:spLocks noGrp="1"/>
          </p:cNvSpPr>
          <p:nvPr>
            <p:ph type="sldNum" sz="quarter" idx="12"/>
          </p:nvPr>
        </p:nvSpPr>
        <p:spPr/>
        <p:txBody>
          <a:bodyPr/>
          <a:lstStyle/>
          <a:p>
            <a:fld id="{3E3BC459-F87A-48E1-9974-326F6FFF1BD8}" type="slidenum">
              <a:rPr lang="es-ES" smtClean="0"/>
              <a:t>‹#›</a:t>
            </a:fld>
            <a:endParaRPr lang="es-ES"/>
          </a:p>
        </p:txBody>
      </p:sp>
    </p:spTree>
    <p:extLst>
      <p:ext uri="{BB962C8B-B14F-4D97-AF65-F5344CB8AC3E}">
        <p14:creationId xmlns:p14="http://schemas.microsoft.com/office/powerpoint/2010/main" val="4227193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91C002-5657-42F7-9B20-D5BD530CF511}"/>
              </a:ext>
            </a:extLst>
          </p:cNvPr>
          <p:cNvSpPr>
            <a:spLocks noGrp="1"/>
          </p:cNvSpPr>
          <p:nvPr>
            <p:ph type="dt" sz="half" idx="10"/>
          </p:nvPr>
        </p:nvSpPr>
        <p:spPr/>
        <p:txBody>
          <a:bodyPr/>
          <a:lstStyle/>
          <a:p>
            <a:fld id="{5D472D5F-7F88-4418-B4B7-29A435C71CEA}" type="datetimeFigureOut">
              <a:rPr lang="es-ES" smtClean="0"/>
              <a:t>04/12/2019</a:t>
            </a:fld>
            <a:endParaRPr lang="es-ES"/>
          </a:p>
        </p:txBody>
      </p:sp>
      <p:sp>
        <p:nvSpPr>
          <p:cNvPr id="3" name="Footer Placeholder 2">
            <a:extLst>
              <a:ext uri="{FF2B5EF4-FFF2-40B4-BE49-F238E27FC236}">
                <a16:creationId xmlns:a16="http://schemas.microsoft.com/office/drawing/2014/main" id="{CCB51EF9-8884-4576-95C9-150247138B8E}"/>
              </a:ext>
            </a:extLst>
          </p:cNvPr>
          <p:cNvSpPr>
            <a:spLocks noGrp="1"/>
          </p:cNvSpPr>
          <p:nvPr>
            <p:ph type="ftr" sz="quarter" idx="11"/>
          </p:nvPr>
        </p:nvSpPr>
        <p:spPr/>
        <p:txBody>
          <a:bodyPr/>
          <a:lstStyle/>
          <a:p>
            <a:endParaRPr lang="es-ES"/>
          </a:p>
        </p:txBody>
      </p:sp>
      <p:sp>
        <p:nvSpPr>
          <p:cNvPr id="4" name="Slide Number Placeholder 3">
            <a:extLst>
              <a:ext uri="{FF2B5EF4-FFF2-40B4-BE49-F238E27FC236}">
                <a16:creationId xmlns:a16="http://schemas.microsoft.com/office/drawing/2014/main" id="{7419D39D-996D-47D7-8873-76134332C258}"/>
              </a:ext>
            </a:extLst>
          </p:cNvPr>
          <p:cNvSpPr>
            <a:spLocks noGrp="1"/>
          </p:cNvSpPr>
          <p:nvPr>
            <p:ph type="sldNum" sz="quarter" idx="12"/>
          </p:nvPr>
        </p:nvSpPr>
        <p:spPr/>
        <p:txBody>
          <a:bodyPr/>
          <a:lstStyle/>
          <a:p>
            <a:fld id="{3E3BC459-F87A-48E1-9974-326F6FFF1BD8}" type="slidenum">
              <a:rPr lang="es-ES" smtClean="0"/>
              <a:t>‹#›</a:t>
            </a:fld>
            <a:endParaRPr lang="es-ES"/>
          </a:p>
        </p:txBody>
      </p:sp>
    </p:spTree>
    <p:extLst>
      <p:ext uri="{BB962C8B-B14F-4D97-AF65-F5344CB8AC3E}">
        <p14:creationId xmlns:p14="http://schemas.microsoft.com/office/powerpoint/2010/main" val="236954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2D32-938D-4F55-814C-F3B1DECAB3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Content Placeholder 2">
            <a:extLst>
              <a:ext uri="{FF2B5EF4-FFF2-40B4-BE49-F238E27FC236}">
                <a16:creationId xmlns:a16="http://schemas.microsoft.com/office/drawing/2014/main" id="{8C502B0E-F8C9-44F1-B6A8-A8EE4BBC3A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a:extLst>
              <a:ext uri="{FF2B5EF4-FFF2-40B4-BE49-F238E27FC236}">
                <a16:creationId xmlns:a16="http://schemas.microsoft.com/office/drawing/2014/main" id="{BC0E4835-511B-42E9-9358-36D535E9CB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8D3C859-22D0-4DAD-A2E8-1CD6D8E1C92D}"/>
              </a:ext>
            </a:extLst>
          </p:cNvPr>
          <p:cNvSpPr>
            <a:spLocks noGrp="1"/>
          </p:cNvSpPr>
          <p:nvPr>
            <p:ph type="dt" sz="half" idx="10"/>
          </p:nvPr>
        </p:nvSpPr>
        <p:spPr/>
        <p:txBody>
          <a:bodyPr/>
          <a:lstStyle/>
          <a:p>
            <a:fld id="{5D472D5F-7F88-4418-B4B7-29A435C71CEA}" type="datetimeFigureOut">
              <a:rPr lang="es-ES" smtClean="0"/>
              <a:t>04/12/2019</a:t>
            </a:fld>
            <a:endParaRPr lang="es-ES"/>
          </a:p>
        </p:txBody>
      </p:sp>
      <p:sp>
        <p:nvSpPr>
          <p:cNvPr id="6" name="Footer Placeholder 5">
            <a:extLst>
              <a:ext uri="{FF2B5EF4-FFF2-40B4-BE49-F238E27FC236}">
                <a16:creationId xmlns:a16="http://schemas.microsoft.com/office/drawing/2014/main" id="{EAB5499B-9926-4205-91FD-9C6A2579F29A}"/>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9166593B-4E47-4C7C-873B-79D7851AA2DE}"/>
              </a:ext>
            </a:extLst>
          </p:cNvPr>
          <p:cNvSpPr>
            <a:spLocks noGrp="1"/>
          </p:cNvSpPr>
          <p:nvPr>
            <p:ph type="sldNum" sz="quarter" idx="12"/>
          </p:nvPr>
        </p:nvSpPr>
        <p:spPr/>
        <p:txBody>
          <a:bodyPr/>
          <a:lstStyle/>
          <a:p>
            <a:fld id="{3E3BC459-F87A-48E1-9974-326F6FFF1BD8}" type="slidenum">
              <a:rPr lang="es-ES" smtClean="0"/>
              <a:t>‹#›</a:t>
            </a:fld>
            <a:endParaRPr lang="es-ES"/>
          </a:p>
        </p:txBody>
      </p:sp>
    </p:spTree>
    <p:extLst>
      <p:ext uri="{BB962C8B-B14F-4D97-AF65-F5344CB8AC3E}">
        <p14:creationId xmlns:p14="http://schemas.microsoft.com/office/powerpoint/2010/main" val="1790493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B8919-753D-41EB-BCB6-A038E82428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Picture Placeholder 2">
            <a:extLst>
              <a:ext uri="{FF2B5EF4-FFF2-40B4-BE49-F238E27FC236}">
                <a16:creationId xmlns:a16="http://schemas.microsoft.com/office/drawing/2014/main" id="{41428547-87CF-44F1-9627-738E60AF89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a:extLst>
              <a:ext uri="{FF2B5EF4-FFF2-40B4-BE49-F238E27FC236}">
                <a16:creationId xmlns:a16="http://schemas.microsoft.com/office/drawing/2014/main" id="{00EEBAAD-64A9-488C-B20F-174FE66DA8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56B775F-2E78-4FDD-9651-046110534085}"/>
              </a:ext>
            </a:extLst>
          </p:cNvPr>
          <p:cNvSpPr>
            <a:spLocks noGrp="1"/>
          </p:cNvSpPr>
          <p:nvPr>
            <p:ph type="dt" sz="half" idx="10"/>
          </p:nvPr>
        </p:nvSpPr>
        <p:spPr/>
        <p:txBody>
          <a:bodyPr/>
          <a:lstStyle/>
          <a:p>
            <a:fld id="{5D472D5F-7F88-4418-B4B7-29A435C71CEA}" type="datetimeFigureOut">
              <a:rPr lang="es-ES" smtClean="0"/>
              <a:t>04/12/2019</a:t>
            </a:fld>
            <a:endParaRPr lang="es-ES"/>
          </a:p>
        </p:txBody>
      </p:sp>
      <p:sp>
        <p:nvSpPr>
          <p:cNvPr id="6" name="Footer Placeholder 5">
            <a:extLst>
              <a:ext uri="{FF2B5EF4-FFF2-40B4-BE49-F238E27FC236}">
                <a16:creationId xmlns:a16="http://schemas.microsoft.com/office/drawing/2014/main" id="{13B93C29-0E44-4743-BCCF-E19FC8AA098B}"/>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C492FE56-58DF-4C47-8491-75AF9CF9ECB6}"/>
              </a:ext>
            </a:extLst>
          </p:cNvPr>
          <p:cNvSpPr>
            <a:spLocks noGrp="1"/>
          </p:cNvSpPr>
          <p:nvPr>
            <p:ph type="sldNum" sz="quarter" idx="12"/>
          </p:nvPr>
        </p:nvSpPr>
        <p:spPr/>
        <p:txBody>
          <a:bodyPr/>
          <a:lstStyle/>
          <a:p>
            <a:fld id="{3E3BC459-F87A-48E1-9974-326F6FFF1BD8}" type="slidenum">
              <a:rPr lang="es-ES" smtClean="0"/>
              <a:t>‹#›</a:t>
            </a:fld>
            <a:endParaRPr lang="es-ES"/>
          </a:p>
        </p:txBody>
      </p:sp>
    </p:spTree>
    <p:extLst>
      <p:ext uri="{BB962C8B-B14F-4D97-AF65-F5344CB8AC3E}">
        <p14:creationId xmlns:p14="http://schemas.microsoft.com/office/powerpoint/2010/main" val="1867587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3EB82-7EEE-45E9-B404-95E7111132E5}"/>
              </a:ext>
            </a:extLst>
          </p:cNvPr>
          <p:cNvSpPr>
            <a:spLocks noGrp="1"/>
          </p:cNvSpPr>
          <p:nvPr>
            <p:ph type="title"/>
          </p:nvPr>
        </p:nvSpPr>
        <p:spPr/>
        <p:txBody>
          <a:bodyPr/>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D40EE16E-3126-4C85-B6EF-D1F65D66D03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28492D20-F8E6-4320-94F6-66F5494DA5EC}"/>
              </a:ext>
            </a:extLst>
          </p:cNvPr>
          <p:cNvSpPr>
            <a:spLocks noGrp="1"/>
          </p:cNvSpPr>
          <p:nvPr>
            <p:ph type="dt" sz="half" idx="10"/>
          </p:nvPr>
        </p:nvSpPr>
        <p:spPr/>
        <p:txBody>
          <a:bodyPr/>
          <a:lstStyle/>
          <a:p>
            <a:fld id="{5D472D5F-7F88-4418-B4B7-29A435C71CEA}" type="datetimeFigureOut">
              <a:rPr lang="es-ES" smtClean="0"/>
              <a:t>04/12/2019</a:t>
            </a:fld>
            <a:endParaRPr lang="es-ES"/>
          </a:p>
        </p:txBody>
      </p:sp>
      <p:sp>
        <p:nvSpPr>
          <p:cNvPr id="5" name="Footer Placeholder 4">
            <a:extLst>
              <a:ext uri="{FF2B5EF4-FFF2-40B4-BE49-F238E27FC236}">
                <a16:creationId xmlns:a16="http://schemas.microsoft.com/office/drawing/2014/main" id="{56630EBB-731A-4942-A72E-39675AF15EFD}"/>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385A3F84-CA51-4684-AF89-A0170D07D2D8}"/>
              </a:ext>
            </a:extLst>
          </p:cNvPr>
          <p:cNvSpPr>
            <a:spLocks noGrp="1"/>
          </p:cNvSpPr>
          <p:nvPr>
            <p:ph type="sldNum" sz="quarter" idx="12"/>
          </p:nvPr>
        </p:nvSpPr>
        <p:spPr/>
        <p:txBody>
          <a:bodyPr/>
          <a:lstStyle/>
          <a:p>
            <a:fld id="{3E3BC459-F87A-48E1-9974-326F6FFF1BD8}" type="slidenum">
              <a:rPr lang="es-ES" smtClean="0"/>
              <a:t>‹#›</a:t>
            </a:fld>
            <a:endParaRPr lang="es-ES"/>
          </a:p>
        </p:txBody>
      </p:sp>
    </p:spTree>
    <p:extLst>
      <p:ext uri="{BB962C8B-B14F-4D97-AF65-F5344CB8AC3E}">
        <p14:creationId xmlns:p14="http://schemas.microsoft.com/office/powerpoint/2010/main" val="2040828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F960E9-52E2-413C-A5B9-D8B441CC204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2BFFD105-9016-47AF-846A-244E94B11E3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104A3CC3-1D32-412B-8350-75E917915C28}"/>
              </a:ext>
            </a:extLst>
          </p:cNvPr>
          <p:cNvSpPr>
            <a:spLocks noGrp="1"/>
          </p:cNvSpPr>
          <p:nvPr>
            <p:ph type="dt" sz="half" idx="10"/>
          </p:nvPr>
        </p:nvSpPr>
        <p:spPr/>
        <p:txBody>
          <a:bodyPr/>
          <a:lstStyle/>
          <a:p>
            <a:fld id="{5D472D5F-7F88-4418-B4B7-29A435C71CEA}" type="datetimeFigureOut">
              <a:rPr lang="es-ES" smtClean="0"/>
              <a:t>04/12/2019</a:t>
            </a:fld>
            <a:endParaRPr lang="es-ES"/>
          </a:p>
        </p:txBody>
      </p:sp>
      <p:sp>
        <p:nvSpPr>
          <p:cNvPr id="5" name="Footer Placeholder 4">
            <a:extLst>
              <a:ext uri="{FF2B5EF4-FFF2-40B4-BE49-F238E27FC236}">
                <a16:creationId xmlns:a16="http://schemas.microsoft.com/office/drawing/2014/main" id="{410CAE5D-95BB-45D6-8EBA-2C80224ED408}"/>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2DC8A5E6-47A8-4F60-A48B-F5E7B9E04660}"/>
              </a:ext>
            </a:extLst>
          </p:cNvPr>
          <p:cNvSpPr>
            <a:spLocks noGrp="1"/>
          </p:cNvSpPr>
          <p:nvPr>
            <p:ph type="sldNum" sz="quarter" idx="12"/>
          </p:nvPr>
        </p:nvSpPr>
        <p:spPr/>
        <p:txBody>
          <a:bodyPr/>
          <a:lstStyle/>
          <a:p>
            <a:fld id="{3E3BC459-F87A-48E1-9974-326F6FFF1BD8}" type="slidenum">
              <a:rPr lang="es-ES" smtClean="0"/>
              <a:t>‹#›</a:t>
            </a:fld>
            <a:endParaRPr lang="es-ES"/>
          </a:p>
        </p:txBody>
      </p:sp>
    </p:spTree>
    <p:extLst>
      <p:ext uri="{BB962C8B-B14F-4D97-AF65-F5344CB8AC3E}">
        <p14:creationId xmlns:p14="http://schemas.microsoft.com/office/powerpoint/2010/main" val="1213139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BACC7A-3B6E-4A5F-8FAD-16ACBB25CB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
          </a:p>
        </p:txBody>
      </p:sp>
      <p:sp>
        <p:nvSpPr>
          <p:cNvPr id="3" name="Text Placeholder 2">
            <a:extLst>
              <a:ext uri="{FF2B5EF4-FFF2-40B4-BE49-F238E27FC236}">
                <a16:creationId xmlns:a16="http://schemas.microsoft.com/office/drawing/2014/main" id="{C02970A7-C1DB-46B2-8EF7-95528DF7B0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E29A3F7D-809E-489D-B0A1-C1DF05160E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472D5F-7F88-4418-B4B7-29A435C71CEA}" type="datetimeFigureOut">
              <a:rPr lang="es-ES" smtClean="0"/>
              <a:t>04/12/2019</a:t>
            </a:fld>
            <a:endParaRPr lang="es-ES"/>
          </a:p>
        </p:txBody>
      </p:sp>
      <p:sp>
        <p:nvSpPr>
          <p:cNvPr id="5" name="Footer Placeholder 4">
            <a:extLst>
              <a:ext uri="{FF2B5EF4-FFF2-40B4-BE49-F238E27FC236}">
                <a16:creationId xmlns:a16="http://schemas.microsoft.com/office/drawing/2014/main" id="{0D148D62-6D40-48CD-A245-4767B42E8A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a:extLst>
              <a:ext uri="{FF2B5EF4-FFF2-40B4-BE49-F238E27FC236}">
                <a16:creationId xmlns:a16="http://schemas.microsoft.com/office/drawing/2014/main" id="{E2B7BA78-A1AD-4399-A118-A0D5D2F6E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3BC459-F87A-48E1-9974-326F6FFF1BD8}" type="slidenum">
              <a:rPr lang="es-ES" smtClean="0"/>
              <a:t>‹#›</a:t>
            </a:fld>
            <a:endParaRPr lang="es-ES"/>
          </a:p>
        </p:txBody>
      </p:sp>
    </p:spTree>
    <p:extLst>
      <p:ext uri="{BB962C8B-B14F-4D97-AF65-F5344CB8AC3E}">
        <p14:creationId xmlns:p14="http://schemas.microsoft.com/office/powerpoint/2010/main" val="2764579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hyperlink" Target="https://www.pexels.com/photo/beach-calm-clouds-horizon-459522/" TargetMode="External"/><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image" Target="../media/image1.jpeg"/><Relationship Id="rId16" Type="http://schemas.openxmlformats.org/officeDocument/2006/relationships/image" Target="../media/image14.sv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svg"/></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g"/></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g"/><Relationship Id="rId4" Type="http://schemas.openxmlformats.org/officeDocument/2006/relationships/image" Target="../media/image22.jpg"/></Relationships>
</file>

<file path=ppt/slides/_rels/slide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denia.net/oficinas-de-turismo" TargetMode="External"/><Relationship Id="rId2" Type="http://schemas.openxmlformats.org/officeDocument/2006/relationships/image" Target="../media/image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55" name="Flowchart: Document 54">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3033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6FC4ED-94E5-4306-9805-69B2EDD505A5}"/>
              </a:ext>
            </a:extLst>
          </p:cNvPr>
          <p:cNvSpPr>
            <a:spLocks noGrp="1"/>
          </p:cNvSpPr>
          <p:nvPr>
            <p:ph type="ctrTitle"/>
          </p:nvPr>
        </p:nvSpPr>
        <p:spPr>
          <a:xfrm>
            <a:off x="838200" y="171162"/>
            <a:ext cx="2840182" cy="2371148"/>
          </a:xfrm>
        </p:spPr>
        <p:txBody>
          <a:bodyPr vert="horz" lIns="91440" tIns="45720" rIns="91440" bIns="45720" rtlCol="0" anchor="ctr">
            <a:normAutofit/>
          </a:bodyPr>
          <a:lstStyle/>
          <a:p>
            <a:pPr algn="l"/>
            <a:r>
              <a:rPr lang="en-US" sz="4400" kern="1200" dirty="0" err="1">
                <a:solidFill>
                  <a:srgbClr val="FFFFFF"/>
                </a:solidFill>
                <a:effectLst>
                  <a:outerShdw blurRad="38100" dist="38100" dir="2700000" algn="tl">
                    <a:srgbClr val="000000">
                      <a:alpha val="43137"/>
                    </a:srgbClr>
                  </a:outerShdw>
                </a:effectLst>
                <a:latin typeface="Jokerman" panose="04090605060D06020702" pitchFamily="82" charset="0"/>
              </a:rPr>
              <a:t>Denia</a:t>
            </a:r>
            <a:r>
              <a:rPr lang="en-US" sz="4400" kern="1200" dirty="0">
                <a:solidFill>
                  <a:srgbClr val="FFFFFF"/>
                </a:solidFill>
                <a:effectLst>
                  <a:outerShdw blurRad="38100" dist="38100" dir="2700000" algn="tl">
                    <a:srgbClr val="000000">
                      <a:alpha val="43137"/>
                    </a:srgbClr>
                  </a:outerShdw>
                </a:effectLst>
                <a:latin typeface="Jokerman" panose="04090605060D06020702" pitchFamily="82" charset="0"/>
              </a:rPr>
              <a:t>, </a:t>
            </a:r>
            <a:br>
              <a:rPr lang="en-US" sz="4400" kern="1200" dirty="0">
                <a:solidFill>
                  <a:srgbClr val="FFFFFF"/>
                </a:solidFill>
                <a:effectLst>
                  <a:outerShdw blurRad="38100" dist="38100" dir="2700000" algn="tl">
                    <a:srgbClr val="000000">
                      <a:alpha val="43137"/>
                    </a:srgbClr>
                  </a:outerShdw>
                </a:effectLst>
                <a:latin typeface="Jokerman" panose="04090605060D06020702" pitchFamily="82" charset="0"/>
              </a:rPr>
            </a:br>
            <a:r>
              <a:rPr lang="en-US" sz="4400" kern="1200" dirty="0">
                <a:solidFill>
                  <a:srgbClr val="FFFFFF"/>
                </a:solidFill>
                <a:effectLst>
                  <a:outerShdw blurRad="38100" dist="38100" dir="2700000" algn="tl">
                    <a:srgbClr val="000000">
                      <a:alpha val="43137"/>
                    </a:srgbClr>
                  </a:outerShdw>
                </a:effectLst>
                <a:latin typeface="Jokerman" panose="04090605060D06020702" pitchFamily="82" charset="0"/>
              </a:rPr>
              <a:t>Mar de </a:t>
            </a:r>
            <a:r>
              <a:rPr lang="en-US" sz="4400" kern="1200" dirty="0" err="1">
                <a:solidFill>
                  <a:srgbClr val="FFFFFF"/>
                </a:solidFill>
                <a:effectLst>
                  <a:outerShdw blurRad="38100" dist="38100" dir="2700000" algn="tl">
                    <a:srgbClr val="000000">
                      <a:alpha val="43137"/>
                    </a:srgbClr>
                  </a:outerShdw>
                </a:effectLst>
                <a:latin typeface="Jokerman" panose="04090605060D06020702" pitchFamily="82" charset="0"/>
              </a:rPr>
              <a:t>Músicas</a:t>
            </a:r>
            <a:endParaRPr lang="en-US" sz="4400" kern="1200" dirty="0">
              <a:solidFill>
                <a:srgbClr val="FFFFFF"/>
              </a:solidFill>
              <a:effectLst>
                <a:outerShdw blurRad="38100" dist="38100" dir="2700000" algn="tl">
                  <a:srgbClr val="000000">
                    <a:alpha val="43137"/>
                  </a:srgbClr>
                </a:outerShdw>
              </a:effectLst>
              <a:latin typeface="Jokerman" panose="04090605060D06020702" pitchFamily="82" charset="0"/>
            </a:endParaRPr>
          </a:p>
        </p:txBody>
      </p:sp>
      <p:pic>
        <p:nvPicPr>
          <p:cNvPr id="6" name="Picture 5">
            <a:extLst>
              <a:ext uri="{FF2B5EF4-FFF2-40B4-BE49-F238E27FC236}">
                <a16:creationId xmlns:a16="http://schemas.microsoft.com/office/drawing/2014/main" id="{4133FA34-676E-4248-8929-D0E44C80469A}"/>
              </a:ext>
            </a:extLst>
          </p:cNvPr>
          <p:cNvPicPr>
            <a:picLocks noChangeAspect="1"/>
          </p:cNvPicPr>
          <p:nvPr/>
        </p:nvPicPr>
        <p:blipFill rotWithShape="1">
          <a:blip r:embed="rId4">
            <a:extLst>
              <a:ext uri="{28A0092B-C50C-407E-A947-70E740481C1C}">
                <a14:useLocalDpi xmlns:a14="http://schemas.microsoft.com/office/drawing/2010/main" val="0"/>
              </a:ext>
            </a:extLst>
          </a:blip>
          <a:srcRect l="8810" r="3725" b="-1"/>
          <a:stretch/>
        </p:blipFill>
        <p:spPr>
          <a:xfrm>
            <a:off x="3411188" y="322427"/>
            <a:ext cx="6080442" cy="4156229"/>
          </a:xfrm>
          <a:custGeom>
            <a:avLst/>
            <a:gdLst>
              <a:gd name="connsiteX0" fmla="*/ 3025687 w 7761924"/>
              <a:gd name="connsiteY0" fmla="*/ 76 h 5343065"/>
              <a:gd name="connsiteX1" fmla="*/ 3372722 w 7761924"/>
              <a:gd name="connsiteY1" fmla="*/ 16088 h 5343065"/>
              <a:gd name="connsiteX2" fmla="*/ 7761924 w 7761924"/>
              <a:gd name="connsiteY2" fmla="*/ 3316816 h 5343065"/>
              <a:gd name="connsiteX3" fmla="*/ 3701109 w 7761924"/>
              <a:gd name="connsiteY3" fmla="*/ 5320611 h 5343065"/>
              <a:gd name="connsiteX4" fmla="*/ 36290 w 7761924"/>
              <a:gd name="connsiteY4" fmla="*/ 2696959 h 5343065"/>
              <a:gd name="connsiteX5" fmla="*/ 3025687 w 7761924"/>
              <a:gd name="connsiteY5" fmla="*/ 76 h 53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pic>
        <p:nvPicPr>
          <p:cNvPr id="9" name="Graphic 8" descr="Music">
            <a:extLst>
              <a:ext uri="{FF2B5EF4-FFF2-40B4-BE49-F238E27FC236}">
                <a16:creationId xmlns:a16="http://schemas.microsoft.com/office/drawing/2014/main" id="{510FA342-22CE-49AA-9B9D-410D3510757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0" y="5195176"/>
            <a:ext cx="1084389" cy="1084389"/>
          </a:xfrm>
          <a:prstGeom prst="rect">
            <a:avLst/>
          </a:prstGeom>
        </p:spPr>
      </p:pic>
      <p:pic>
        <p:nvPicPr>
          <p:cNvPr id="12" name="Graphic 11" descr="Music notes">
            <a:extLst>
              <a:ext uri="{FF2B5EF4-FFF2-40B4-BE49-F238E27FC236}">
                <a16:creationId xmlns:a16="http://schemas.microsoft.com/office/drawing/2014/main" id="{AB55ACA9-BF34-40F4-BAEA-1AF4A07D309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97410" y="3881758"/>
            <a:ext cx="1790700" cy="1790700"/>
          </a:xfrm>
          <a:prstGeom prst="rect">
            <a:avLst/>
          </a:prstGeom>
        </p:spPr>
      </p:pic>
      <p:pic>
        <p:nvPicPr>
          <p:cNvPr id="16" name="Graphic 15" descr="Music note">
            <a:extLst>
              <a:ext uri="{FF2B5EF4-FFF2-40B4-BE49-F238E27FC236}">
                <a16:creationId xmlns:a16="http://schemas.microsoft.com/office/drawing/2014/main" id="{99429210-814A-46D6-87BA-5C5BC29E1E8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1508319">
            <a:off x="2819209" y="4358004"/>
            <a:ext cx="1183958" cy="1183958"/>
          </a:xfrm>
          <a:prstGeom prst="rect">
            <a:avLst/>
          </a:prstGeom>
        </p:spPr>
      </p:pic>
      <p:pic>
        <p:nvPicPr>
          <p:cNvPr id="20" name="Graphic 19" descr="Music notation">
            <a:extLst>
              <a:ext uri="{FF2B5EF4-FFF2-40B4-BE49-F238E27FC236}">
                <a16:creationId xmlns:a16="http://schemas.microsoft.com/office/drawing/2014/main" id="{AD5777DF-60E9-4CFC-9A5D-D8D2E893B69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20765937">
            <a:off x="886765" y="3410766"/>
            <a:ext cx="1746250" cy="1746250"/>
          </a:xfrm>
          <a:prstGeom prst="rect">
            <a:avLst/>
          </a:prstGeom>
        </p:spPr>
      </p:pic>
      <p:pic>
        <p:nvPicPr>
          <p:cNvPr id="22" name="Graphic 21" descr="Treble clef">
            <a:extLst>
              <a:ext uri="{FF2B5EF4-FFF2-40B4-BE49-F238E27FC236}">
                <a16:creationId xmlns:a16="http://schemas.microsoft.com/office/drawing/2014/main" id="{0D166ABA-EC16-4005-A84E-D4FB81E4B7E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19808895">
            <a:off x="4464104" y="4602644"/>
            <a:ext cx="1746250" cy="1746250"/>
          </a:xfrm>
          <a:prstGeom prst="rect">
            <a:avLst/>
          </a:prstGeom>
        </p:spPr>
      </p:pic>
      <p:pic>
        <p:nvPicPr>
          <p:cNvPr id="25" name="Graphic 24" descr="Bass clef">
            <a:extLst>
              <a:ext uri="{FF2B5EF4-FFF2-40B4-BE49-F238E27FC236}">
                <a16:creationId xmlns:a16="http://schemas.microsoft.com/office/drawing/2014/main" id="{D0816E9D-9589-416D-A7ED-DAB380DABB1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329547" y="4944331"/>
            <a:ext cx="1335234" cy="1335234"/>
          </a:xfrm>
          <a:prstGeom prst="rect">
            <a:avLst/>
          </a:prstGeom>
        </p:spPr>
      </p:pic>
    </p:spTree>
    <p:extLst>
      <p:ext uri="{BB962C8B-B14F-4D97-AF65-F5344CB8AC3E}">
        <p14:creationId xmlns:p14="http://schemas.microsoft.com/office/powerpoint/2010/main" val="2837689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9C852-86E7-4B9A-AB21-0758E93A5D55}"/>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31760" r="-2" b="-2"/>
          <a:stretch/>
        </p:blipFill>
        <p:spPr>
          <a:xfrm>
            <a:off x="6083786" y="-168318"/>
            <a:ext cx="6261330" cy="3932313"/>
          </a:xfrm>
          <a:prstGeom prst="rect">
            <a:avLst/>
          </a:prstGeom>
          <a:effectLst>
            <a:softEdge rad="533400"/>
          </a:effectLst>
        </p:spPr>
      </p:pic>
      <p:pic>
        <p:nvPicPr>
          <p:cNvPr id="7" name="Picture 6">
            <a:extLst>
              <a:ext uri="{FF2B5EF4-FFF2-40B4-BE49-F238E27FC236}">
                <a16:creationId xmlns:a16="http://schemas.microsoft.com/office/drawing/2014/main" id="{51AF9B85-2D78-4B18-9815-A75324815308}"/>
              </a:ext>
            </a:extLst>
          </p:cNvPr>
          <p:cNvPicPr>
            <a:picLocks noChangeAspect="1"/>
          </p:cNvPicPr>
          <p:nvPr/>
        </p:nvPicPr>
        <p:blipFill rotWithShape="1">
          <a:blip r:embed="rId4">
            <a:extLst>
              <a:ext uri="{28A0092B-C50C-407E-A947-70E740481C1C}">
                <a14:useLocalDpi xmlns:a14="http://schemas.microsoft.com/office/drawing/2010/main" val="0"/>
              </a:ext>
            </a:extLst>
          </a:blip>
          <a:srcRect l="1120" r="1"/>
          <a:stretch/>
        </p:blipFill>
        <p:spPr>
          <a:xfrm>
            <a:off x="6089904" y="2487168"/>
            <a:ext cx="6263640" cy="4215384"/>
          </a:xfrm>
          <a:prstGeom prst="rect">
            <a:avLst/>
          </a:prstGeom>
          <a:effectLst>
            <a:softEdge rad="533400"/>
          </a:effectLst>
        </p:spPr>
      </p:pic>
      <p:pic>
        <p:nvPicPr>
          <p:cNvPr id="12" name="Picture 11">
            <a:extLst>
              <a:ext uri="{FF2B5EF4-FFF2-40B4-BE49-F238E27FC236}">
                <a16:creationId xmlns:a16="http://schemas.microsoft.com/office/drawing/2014/main" id="{22901FED-4FC9-4ED5-8123-C98BCD1616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DCC383B4-460B-497A-9BED-9B8B5DD96A20}"/>
              </a:ext>
            </a:extLst>
          </p:cNvPr>
          <p:cNvSpPr>
            <a:spLocks noGrp="1"/>
          </p:cNvSpPr>
          <p:nvPr>
            <p:ph idx="1"/>
          </p:nvPr>
        </p:nvSpPr>
        <p:spPr>
          <a:xfrm>
            <a:off x="637016" y="592753"/>
            <a:ext cx="5749497" cy="5550872"/>
          </a:xfrm>
        </p:spPr>
        <p:txBody>
          <a:bodyPr anchor="ctr">
            <a:normAutofit fontScale="85000" lnSpcReduction="10000"/>
          </a:bodyPr>
          <a:lstStyle/>
          <a:p>
            <a:pPr marL="0" indent="0" algn="just">
              <a:buNone/>
            </a:pPr>
            <a:r>
              <a:rPr lang="es-ES_tradnl" sz="2000" b="1" dirty="0">
                <a:solidFill>
                  <a:srgbClr val="000000"/>
                </a:solidFill>
                <a:latin typeface="Abadi" panose="020B0604020104020204" pitchFamily="34" charset="0"/>
                <a:cs typeface="Aharoni" panose="02010803020104030203" pitchFamily="2" charset="-79"/>
              </a:rPr>
              <a:t>La riqueza histórica y multicultural de Denia se respira en sus monumentos, yacimientos, parajes y en su música. De origen romano, existen estudios que sitúan su fundación en la época griega. Durante el alto imperio romano, gozó de un periodo de esplendor. Denia fue también sede episcopal dependiente de Toledo en la Hispania Visigoda.</a:t>
            </a:r>
          </a:p>
          <a:p>
            <a:pPr marL="0" indent="0" algn="just">
              <a:buNone/>
            </a:pPr>
            <a:r>
              <a:rPr lang="es-ES_tradnl" sz="2000" b="1" dirty="0">
                <a:solidFill>
                  <a:srgbClr val="000000"/>
                </a:solidFill>
                <a:latin typeface="Abadi" panose="020B0604020104020204" pitchFamily="34" charset="0"/>
                <a:cs typeface="Aharoni" panose="02010803020104030203" pitchFamily="2" charset="-79"/>
              </a:rPr>
              <a:t>En la época musulmana, logrará el momento culminante de expansión y pujanza, siendo reino y capital de taifa, de gran importancia por su centro marítimo y comercial que acuñará su moneda hasta las invasiones almohades. Tras la reconquista cristiana, la ciudad sufrió un serio retroceso en su desarrollo, al quedar casi deshabitada. </a:t>
            </a:r>
          </a:p>
          <a:p>
            <a:pPr marL="0" indent="0" algn="just">
              <a:buNone/>
            </a:pPr>
            <a:r>
              <a:rPr lang="es-ES_tradnl" sz="2000" b="1" dirty="0">
                <a:solidFill>
                  <a:srgbClr val="000000"/>
                </a:solidFill>
                <a:latin typeface="Abadi" panose="020B0604020104020204" pitchFamily="34" charset="0"/>
                <a:cs typeface="Aharoni" panose="02010803020104030203" pitchFamily="2" charset="-79"/>
              </a:rPr>
              <a:t>Pasó a ser marquesado y tras un periodo económico basado en la agricultura y ganadería, vivió un resurgimiento en los siglos XIX y primera mitad del  XX con el mercado de la uva pasa que atrajo empresas extranjeras con el consiguiente aumento de población y la industria juguetera.</a:t>
            </a:r>
          </a:p>
          <a:p>
            <a:pPr marL="0" indent="0">
              <a:buNone/>
            </a:pPr>
            <a:r>
              <a:rPr lang="es-ES_tradnl" sz="2000" b="1" dirty="0">
                <a:solidFill>
                  <a:srgbClr val="000000"/>
                </a:solidFill>
                <a:latin typeface="Abadi" panose="020B0604020104020204" pitchFamily="34" charset="0"/>
                <a:cs typeface="Aharoni" panose="02010803020104030203" pitchFamily="2" charset="-79"/>
              </a:rPr>
              <a:t>Con el crecimiento, durante los años 70 y 80 del pasado siglo,  del turismo europeo, sus playas, su bonanza climática y sus paisajes han hecho del lugar un destino muy atractivo tanta para españoles como turismo internacional, con una amplia oferta cultural, de ocio y descanso.</a:t>
            </a:r>
            <a:endParaRPr lang="es-ES" sz="2000" b="1" dirty="0">
              <a:solidFill>
                <a:srgbClr val="000000"/>
              </a:solidFill>
              <a:latin typeface="Abadi" panose="020B0604020104020204" pitchFamily="34" charset="0"/>
              <a:cs typeface="Aharoni" panose="02010803020104030203" pitchFamily="2" charset="-79"/>
            </a:endParaRPr>
          </a:p>
        </p:txBody>
      </p:sp>
    </p:spTree>
    <p:extLst>
      <p:ext uri="{BB962C8B-B14F-4D97-AF65-F5344CB8AC3E}">
        <p14:creationId xmlns:p14="http://schemas.microsoft.com/office/powerpoint/2010/main" val="185471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92350-AC6C-46A8-93FE-EA2768A6C9A3}"/>
              </a:ext>
            </a:extLst>
          </p:cNvPr>
          <p:cNvSpPr>
            <a:spLocks noGrp="1"/>
          </p:cNvSpPr>
          <p:nvPr>
            <p:ph type="title"/>
          </p:nvPr>
        </p:nvSpPr>
        <p:spPr>
          <a:xfrm>
            <a:off x="573464" y="287518"/>
            <a:ext cx="6176677" cy="1325563"/>
          </a:xfrm>
        </p:spPr>
        <p:txBody>
          <a:bodyPr>
            <a:normAutofit/>
          </a:bodyPr>
          <a:lstStyle/>
          <a:p>
            <a:pPr algn="ctr"/>
            <a:r>
              <a:rPr lang="es-ES_tradnl"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Antonio Montón Corts - Tenor </a:t>
            </a:r>
            <a:r>
              <a:rPr lang="es-ES_tradnl" b="1" dirty="0" err="1">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Cortis</a:t>
            </a:r>
            <a:r>
              <a:rPr lang="es-ES_tradnl"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es-ES"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D2CAC303-DAA6-44F2-972F-1DF2FBB5C8F6}"/>
              </a:ext>
            </a:extLst>
          </p:cNvPr>
          <p:cNvSpPr>
            <a:spLocks noGrp="1"/>
          </p:cNvSpPr>
          <p:nvPr>
            <p:ph idx="1"/>
          </p:nvPr>
        </p:nvSpPr>
        <p:spPr>
          <a:xfrm>
            <a:off x="146426" y="1741690"/>
            <a:ext cx="6436354" cy="4828792"/>
          </a:xfrm>
        </p:spPr>
        <p:txBody>
          <a:bodyPr anchor="t">
            <a:normAutofit fontScale="92500" lnSpcReduction="20000"/>
          </a:bodyPr>
          <a:lstStyle/>
          <a:p>
            <a:pPr marL="0" indent="0" algn="just">
              <a:buNone/>
            </a:pPr>
            <a:r>
              <a:rPr lang="es-ES_tradnl" sz="1400" dirty="0">
                <a:latin typeface="Abadi" panose="020B0604020104020204" pitchFamily="34" charset="0"/>
                <a:cs typeface="Aharoni" panose="02010803020104030203" pitchFamily="2" charset="-79"/>
              </a:rPr>
              <a:t>Antonio Montón Corts, conocido como Antonio </a:t>
            </a:r>
            <a:r>
              <a:rPr lang="es-ES_tradnl" sz="1400" dirty="0" err="1">
                <a:latin typeface="Abadi" panose="020B0604020104020204" pitchFamily="34" charset="0"/>
                <a:cs typeface="Aharoni" panose="02010803020104030203" pitchFamily="2" charset="-79"/>
              </a:rPr>
              <a:t>Cortís</a:t>
            </a:r>
            <a:r>
              <a:rPr lang="es-ES_tradnl" sz="1400" dirty="0">
                <a:latin typeface="Abadi" panose="020B0604020104020204" pitchFamily="34" charset="0"/>
                <a:cs typeface="Aharoni" panose="02010803020104030203" pitchFamily="2" charset="-79"/>
              </a:rPr>
              <a:t>, Tenor </a:t>
            </a:r>
            <a:r>
              <a:rPr lang="es-ES_tradnl" sz="1400" dirty="0" err="1">
                <a:latin typeface="Abadi" panose="020B0604020104020204" pitchFamily="34" charset="0"/>
                <a:cs typeface="Aharoni" panose="02010803020104030203" pitchFamily="2" charset="-79"/>
              </a:rPr>
              <a:t>Cortis</a:t>
            </a:r>
            <a:r>
              <a:rPr lang="es-ES_tradnl" sz="1400" dirty="0">
                <a:latin typeface="Abadi" panose="020B0604020104020204" pitchFamily="34" charset="0"/>
                <a:cs typeface="Aharoni" panose="02010803020104030203" pitchFamily="2" charset="-79"/>
              </a:rPr>
              <a:t> es el más ilustre dianense en lo que a la música lírica se refiere. </a:t>
            </a:r>
          </a:p>
          <a:p>
            <a:pPr marL="0" indent="0" algn="just">
              <a:buNone/>
            </a:pPr>
            <a:r>
              <a:rPr lang="es-ES_tradnl" sz="1400" dirty="0" err="1">
                <a:latin typeface="Abadi" panose="020B0604020104020204" pitchFamily="34" charset="0"/>
                <a:cs typeface="Aharoni" panose="02010803020104030203" pitchFamily="2" charset="-79"/>
              </a:rPr>
              <a:t>Cortis</a:t>
            </a:r>
            <a:r>
              <a:rPr lang="es-ES_tradnl" sz="1400" dirty="0">
                <a:latin typeface="Abadi" panose="020B0604020104020204" pitchFamily="34" charset="0"/>
                <a:cs typeface="Aharoni" panose="02010803020104030203" pitchFamily="2" charset="-79"/>
              </a:rPr>
              <a:t> nació en Denia en 1892. </a:t>
            </a:r>
            <a:r>
              <a:rPr lang="es-ES_tradnl" sz="1400" dirty="0">
                <a:latin typeface="Abadi" panose="020B0604020104020204" pitchFamily="34" charset="0"/>
              </a:rPr>
              <a:t>Sus padres emigraron a Argelia. Antonio Montón Crespo, que era zapatero, murió allí de repente. La madre, Vicenta Corts, de Pego, decidió volver a </a:t>
            </a:r>
            <a:r>
              <a:rPr lang="es-ES_tradnl" sz="1400" dirty="0" err="1">
                <a:latin typeface="Abadi" panose="020B0604020104020204" pitchFamily="34" charset="0"/>
              </a:rPr>
              <a:t>Dénia</a:t>
            </a:r>
            <a:r>
              <a:rPr lang="es-ES_tradnl" sz="1400" dirty="0">
                <a:latin typeface="Abadi" panose="020B0604020104020204" pitchFamily="34" charset="0"/>
              </a:rPr>
              <a:t> con su hijo Juan Bautista y, embarazada de Antonio. Se puso de parto en el barco. Y en el mar, frente a la costa de Alicante, nació </a:t>
            </a:r>
            <a:r>
              <a:rPr lang="es-ES_tradnl" sz="1400" dirty="0" err="1">
                <a:latin typeface="Abadi" panose="020B0604020104020204" pitchFamily="34" charset="0"/>
              </a:rPr>
              <a:t>Cortis</a:t>
            </a:r>
            <a:r>
              <a:rPr lang="es-ES_tradnl" sz="1400" dirty="0">
                <a:latin typeface="Abadi" panose="020B0604020104020204" pitchFamily="34" charset="0"/>
              </a:rPr>
              <a:t>.</a:t>
            </a:r>
            <a:br>
              <a:rPr lang="es-ES_tradnl" sz="1400" dirty="0">
                <a:latin typeface="Abadi" panose="020B0604020104020204" pitchFamily="34" charset="0"/>
              </a:rPr>
            </a:br>
            <a:r>
              <a:rPr lang="es-ES_tradnl" sz="1400" dirty="0">
                <a:latin typeface="Abadi" panose="020B0604020104020204" pitchFamily="34" charset="0"/>
              </a:rPr>
              <a:t>Vicenta sacó adelante a la familia trabajando de aguadora y llevando cántaros a las familias burguesas de </a:t>
            </a:r>
            <a:r>
              <a:rPr lang="es-ES_tradnl" sz="1400" dirty="0" err="1">
                <a:latin typeface="Abadi" panose="020B0604020104020204" pitchFamily="34" charset="0"/>
              </a:rPr>
              <a:t>Dénia</a:t>
            </a:r>
            <a:r>
              <a:rPr lang="es-ES_tradnl" sz="1400" dirty="0">
                <a:latin typeface="Abadi" panose="020B0604020104020204" pitchFamily="34" charset="0"/>
              </a:rPr>
              <a:t>. </a:t>
            </a:r>
            <a:r>
              <a:rPr lang="es-ES_tradnl" sz="1400" dirty="0" err="1">
                <a:latin typeface="Abadi" panose="020B0604020104020204" pitchFamily="34" charset="0"/>
              </a:rPr>
              <a:t>Cortis</a:t>
            </a:r>
            <a:r>
              <a:rPr lang="es-ES_tradnl" sz="1400" dirty="0">
                <a:latin typeface="Abadi" panose="020B0604020104020204" pitchFamily="34" charset="0"/>
              </a:rPr>
              <a:t> e</a:t>
            </a:r>
            <a:r>
              <a:rPr lang="es-ES_tradnl" sz="1400" dirty="0">
                <a:latin typeface="Abadi" panose="020B0604020104020204" pitchFamily="34" charset="0"/>
                <a:cs typeface="Aharoni" panose="02010803020104030203" pitchFamily="2" charset="-79"/>
              </a:rPr>
              <a:t>staba llamado a suceder en el trono de la ópera al gran tenor napolitano Enrico Caruso. Pero la carrera fulgurante del dianense, coronada con triunfos legendarios, se dio de bruces con la historia. En Estados Unidos, donde en 1924 firmó un contrato con la </a:t>
            </a:r>
            <a:r>
              <a:rPr lang="es-ES_tradnl" sz="1400" dirty="0" err="1">
                <a:latin typeface="Abadi" panose="020B0604020104020204" pitchFamily="34" charset="0"/>
                <a:cs typeface="Aharoni" panose="02010803020104030203" pitchFamily="2" charset="-79"/>
              </a:rPr>
              <a:t>Civic</a:t>
            </a:r>
            <a:r>
              <a:rPr lang="es-ES_tradnl" sz="1400" dirty="0">
                <a:latin typeface="Abadi" panose="020B0604020104020204" pitchFamily="34" charset="0"/>
                <a:cs typeface="Aharoni" panose="02010803020104030203" pitchFamily="2" charset="-79"/>
              </a:rPr>
              <a:t> Opera de Chicago (fue el tenor titular de ese teatro durante ocho temporadas), vivió la gran bancarrota de 1929 de la Gran Depresión. De regreso a España, la Guerra Civil y la asfixia de la posguerra truncaron la proyección internacional de un artista al que no se le cayeron los anillos por cantar en las fiestas de la </a:t>
            </a:r>
            <a:r>
              <a:rPr lang="es-ES_tradnl" sz="1400" dirty="0" err="1">
                <a:latin typeface="Abadi" panose="020B0604020104020204" pitchFamily="34" charset="0"/>
                <a:cs typeface="Aharoni" panose="02010803020104030203" pitchFamily="2" charset="-79"/>
              </a:rPr>
              <a:t>Santíssima</a:t>
            </a:r>
            <a:r>
              <a:rPr lang="es-ES_tradnl" sz="1400" dirty="0">
                <a:latin typeface="Abadi" panose="020B0604020104020204" pitchFamily="34" charset="0"/>
                <a:cs typeface="Aharoni" panose="02010803020104030203" pitchFamily="2" charset="-79"/>
              </a:rPr>
              <a:t> </a:t>
            </a:r>
            <a:r>
              <a:rPr lang="es-ES_tradnl" sz="1400" dirty="0" err="1">
                <a:latin typeface="Abadi" panose="020B0604020104020204" pitchFamily="34" charset="0"/>
                <a:cs typeface="Aharoni" panose="02010803020104030203" pitchFamily="2" charset="-79"/>
              </a:rPr>
              <a:t>Sang</a:t>
            </a:r>
            <a:r>
              <a:rPr lang="es-ES_tradnl" sz="1400" dirty="0">
                <a:latin typeface="Abadi" panose="020B0604020104020204" pitchFamily="34" charset="0"/>
                <a:cs typeface="Aharoni" panose="02010803020104030203" pitchFamily="2" charset="-79"/>
              </a:rPr>
              <a:t> de </a:t>
            </a:r>
            <a:r>
              <a:rPr lang="es-ES_tradnl" sz="1400" dirty="0" err="1">
                <a:latin typeface="Abadi" panose="020B0604020104020204" pitchFamily="34" charset="0"/>
                <a:cs typeface="Aharoni" panose="02010803020104030203" pitchFamily="2" charset="-79"/>
              </a:rPr>
              <a:t>Dénia</a:t>
            </a:r>
            <a:r>
              <a:rPr lang="es-ES_tradnl" sz="1400" dirty="0">
                <a:latin typeface="Abadi" panose="020B0604020104020204" pitchFamily="34" charset="0"/>
                <a:cs typeface="Aharoni" panose="02010803020104030203" pitchFamily="2" charset="-79"/>
              </a:rPr>
              <a:t> o en las fiestas de julio de València. En el caso de la celebración dianense, lo hacía con orgullo y fervor junto a su hermano Juan Bautista, que era barítono.</a:t>
            </a:r>
          </a:p>
          <a:p>
            <a:pPr marL="0" indent="0" algn="just">
              <a:buNone/>
            </a:pPr>
            <a:r>
              <a:rPr lang="es-ES_tradnl" sz="1400" dirty="0">
                <a:latin typeface="Abadi" panose="020B0604020104020204" pitchFamily="34" charset="0"/>
                <a:cs typeface="Aharoni" panose="02010803020104030203" pitchFamily="2" charset="-79"/>
              </a:rPr>
              <a:t>Dos de sus hazañas más sonadas fueron la de salir a hombros de la ópera de la Habana y la de confabularse con Caruso para sustituirlo sin que nadie más lo supiera. </a:t>
            </a:r>
            <a:r>
              <a:rPr lang="es-ES_tradnl" sz="1400" dirty="0" err="1">
                <a:latin typeface="Abadi" panose="020B0604020104020204" pitchFamily="34" charset="0"/>
                <a:cs typeface="Aharoni" panose="02010803020104030203" pitchFamily="2" charset="-79"/>
              </a:rPr>
              <a:t>Cortis</a:t>
            </a:r>
            <a:r>
              <a:rPr lang="es-ES_tradnl" sz="1400" dirty="0">
                <a:latin typeface="Abadi" panose="020B0604020104020204" pitchFamily="34" charset="0"/>
                <a:cs typeface="Aharoni" panose="02010803020104030203" pitchFamily="2" charset="-79"/>
              </a:rPr>
              <a:t> es el único tenor aupado a hombros por su público. A otros los han ovacionado sin fin, los han hecho salir repetidas veces a saludar, pero nadie, excepto </a:t>
            </a:r>
            <a:r>
              <a:rPr lang="es-ES_tradnl" sz="1400" dirty="0" err="1">
                <a:latin typeface="Abadi" panose="020B0604020104020204" pitchFamily="34" charset="0"/>
                <a:cs typeface="Aharoni" panose="02010803020104030203" pitchFamily="2" charset="-79"/>
              </a:rPr>
              <a:t>Cortis</a:t>
            </a:r>
            <a:r>
              <a:rPr lang="es-ES_tradnl" sz="1400" dirty="0">
                <a:latin typeface="Abadi" panose="020B0604020104020204" pitchFamily="34" charset="0"/>
                <a:cs typeface="Aharoni" panose="02010803020104030203" pitchFamily="2" charset="-79"/>
              </a:rPr>
              <a:t>, ha salido de un teatro cual triunfal torero.</a:t>
            </a:r>
          </a:p>
          <a:p>
            <a:pPr marL="0" indent="0" algn="just">
              <a:buNone/>
            </a:pPr>
            <a:r>
              <a:rPr lang="es-ES_tradnl" sz="1400" dirty="0">
                <a:latin typeface="Abadi" panose="020B0604020104020204" pitchFamily="34" charset="0"/>
                <a:cs typeface="Aharoni" panose="02010803020104030203" pitchFamily="2" charset="-79"/>
              </a:rPr>
              <a:t>También en la Habana, Caruso le dijo a </a:t>
            </a:r>
            <a:r>
              <a:rPr lang="es-ES_tradnl" sz="1400" dirty="0" err="1">
                <a:latin typeface="Abadi" panose="020B0604020104020204" pitchFamily="34" charset="0"/>
                <a:cs typeface="Aharoni" panose="02010803020104030203" pitchFamily="2" charset="-79"/>
              </a:rPr>
              <a:t>Cortis</a:t>
            </a:r>
            <a:r>
              <a:rPr lang="es-ES_tradnl" sz="1400" dirty="0">
                <a:latin typeface="Abadi" panose="020B0604020104020204" pitchFamily="34" charset="0"/>
                <a:cs typeface="Aharoni" panose="02010803020104030203" pitchFamily="2" charset="-79"/>
              </a:rPr>
              <a:t> que lo sustituyera en el aria del Arlequín del drama </a:t>
            </a:r>
            <a:r>
              <a:rPr lang="es-ES_tradnl" sz="1400" dirty="0" err="1">
                <a:latin typeface="Abadi" panose="020B0604020104020204" pitchFamily="34" charset="0"/>
                <a:cs typeface="Aharoni" panose="02010803020104030203" pitchFamily="2" charset="-79"/>
              </a:rPr>
              <a:t>Pagliacci</a:t>
            </a:r>
            <a:r>
              <a:rPr lang="es-ES_tradnl" sz="1400" dirty="0">
                <a:latin typeface="Abadi" panose="020B0604020104020204" pitchFamily="34" charset="0"/>
                <a:cs typeface="Aharoni" panose="02010803020104030203" pitchFamily="2" charset="-79"/>
              </a:rPr>
              <a:t>. Esa pieza se canta desde bastidores, sin que el público vea al intérprete. Los espectadores, en pie, ovacionaron al cantante. La crítica coincidió en que el tenor napolitano nunca había estado tan genial</a:t>
            </a:r>
          </a:p>
          <a:p>
            <a:pPr marL="0" indent="0" algn="just">
              <a:buNone/>
            </a:pPr>
            <a:r>
              <a:rPr lang="es-ES_tradnl" sz="1400" dirty="0">
                <a:latin typeface="Abadi" panose="020B0604020104020204" pitchFamily="34" charset="0"/>
                <a:cs typeface="Aharoni" panose="02010803020104030203" pitchFamily="2" charset="-79"/>
              </a:rPr>
              <a:t>Falleció en València el 2 de abril de 1952</a:t>
            </a:r>
          </a:p>
          <a:p>
            <a:pPr marL="0" indent="0">
              <a:buNone/>
            </a:pPr>
            <a:endParaRPr lang="es-ES_tradnl" sz="1050" dirty="0">
              <a:latin typeface="Abadi" panose="020B0604020104020204" pitchFamily="34" charset="0"/>
              <a:cs typeface="Aharoni" panose="02010803020104030203" pitchFamily="2" charset="-79"/>
            </a:endParaRPr>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33133BF-D815-42BA-9741-B329F65DB402}"/>
              </a:ext>
            </a:extLst>
          </p:cNvPr>
          <p:cNvPicPr>
            <a:picLocks noChangeAspect="1"/>
          </p:cNvPicPr>
          <p:nvPr/>
        </p:nvPicPr>
        <p:blipFill rotWithShape="1">
          <a:blip r:embed="rId2">
            <a:extLst>
              <a:ext uri="{28A0092B-C50C-407E-A947-70E740481C1C}">
                <a14:useLocalDpi xmlns:a14="http://schemas.microsoft.com/office/drawing/2010/main" val="0"/>
              </a:ext>
            </a:extLst>
          </a:blip>
          <a:srcRect t="9159" r="1" b="28493"/>
          <a:stretch/>
        </p:blipFill>
        <p:spPr>
          <a:xfrm>
            <a:off x="6750141" y="0"/>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62568022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B7BE5FF-F3A4-4274-B071-A6A630FC34F2}"/>
              </a:ext>
            </a:extLst>
          </p:cNvPr>
          <p:cNvPicPr>
            <a:picLocks noChangeAspect="1"/>
          </p:cNvPicPr>
          <p:nvPr/>
        </p:nvPicPr>
        <p:blipFill rotWithShape="1">
          <a:blip r:embed="rId3">
            <a:extLst>
              <a:ext uri="{28A0092B-C50C-407E-A947-70E740481C1C}">
                <a14:useLocalDpi xmlns:a14="http://schemas.microsoft.com/office/drawing/2010/main" val="0"/>
              </a:ext>
            </a:extLst>
          </a:blip>
          <a:srcRect t="18073" r="-2" b="37168"/>
          <a:stretch/>
        </p:blipFill>
        <p:spPr>
          <a:xfrm>
            <a:off x="5" y="881953"/>
            <a:ext cx="3664827" cy="2310286"/>
          </a:xfrm>
          <a:prstGeom prst="rect">
            <a:avLst/>
          </a:prstGeom>
        </p:spPr>
      </p:pic>
      <p:sp>
        <p:nvSpPr>
          <p:cNvPr id="28" name="Freeform: Shape 17">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791963" y="451044"/>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chemeClr val="tx1">
              <a:lumMod val="95000"/>
              <a:lumOff val="5000"/>
              <a:alpha val="75000"/>
            </a:schemeClr>
          </a:solidFill>
          <a:ln w="0">
            <a:noFill/>
            <a:prstDash val="solid"/>
            <a:round/>
            <a:headEnd/>
            <a:tailEnd/>
          </a:ln>
        </p:spPr>
      </p:sp>
      <p:pic>
        <p:nvPicPr>
          <p:cNvPr id="11" name="Picture 10">
            <a:extLst>
              <a:ext uri="{FF2B5EF4-FFF2-40B4-BE49-F238E27FC236}">
                <a16:creationId xmlns:a16="http://schemas.microsoft.com/office/drawing/2014/main" id="{33D86C10-02D5-4A0E-BA66-64E0B1783AA7}"/>
              </a:ext>
            </a:extLst>
          </p:cNvPr>
          <p:cNvPicPr>
            <a:picLocks noChangeAspect="1"/>
          </p:cNvPicPr>
          <p:nvPr/>
        </p:nvPicPr>
        <p:blipFill rotWithShape="1">
          <a:blip r:embed="rId4">
            <a:extLst>
              <a:ext uri="{28A0092B-C50C-407E-A947-70E740481C1C}">
                <a14:useLocalDpi xmlns:a14="http://schemas.microsoft.com/office/drawing/2010/main" val="0"/>
              </a:ext>
            </a:extLst>
          </a:blip>
          <a:srcRect l="481" r="4445" b="1"/>
          <a:stretch/>
        </p:blipFill>
        <p:spPr>
          <a:xfrm>
            <a:off x="4359363" y="294590"/>
            <a:ext cx="3732093" cy="2507628"/>
          </a:xfrm>
          <a:prstGeom prst="rect">
            <a:avLst/>
          </a:prstGeom>
        </p:spPr>
      </p:pic>
      <p:pic>
        <p:nvPicPr>
          <p:cNvPr id="13" name="Picture 12">
            <a:extLst>
              <a:ext uri="{FF2B5EF4-FFF2-40B4-BE49-F238E27FC236}">
                <a16:creationId xmlns:a16="http://schemas.microsoft.com/office/drawing/2014/main" id="{211A1805-A5B2-4531-9904-908FE5F6310D}"/>
              </a:ext>
            </a:extLst>
          </p:cNvPr>
          <p:cNvPicPr>
            <a:picLocks noChangeAspect="1"/>
          </p:cNvPicPr>
          <p:nvPr/>
        </p:nvPicPr>
        <p:blipFill rotWithShape="1">
          <a:blip r:embed="rId5">
            <a:extLst>
              <a:ext uri="{28A0092B-C50C-407E-A947-70E740481C1C}">
                <a14:useLocalDpi xmlns:a14="http://schemas.microsoft.com/office/drawing/2010/main" val="0"/>
              </a:ext>
            </a:extLst>
          </a:blip>
          <a:srcRect t="32396" r="2" b="20648"/>
          <a:stretch/>
        </p:blipFill>
        <p:spPr>
          <a:xfrm>
            <a:off x="8479972" y="863600"/>
            <a:ext cx="2830286" cy="1894535"/>
          </a:xfrm>
          <a:prstGeom prst="rect">
            <a:avLst/>
          </a:prstGeom>
        </p:spPr>
      </p:pic>
      <p:sp>
        <p:nvSpPr>
          <p:cNvPr id="29" name="Freeform: Shape 19">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9466977" y="434000"/>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chemeClr val="tx1">
              <a:lumMod val="95000"/>
              <a:lumOff val="5000"/>
              <a:alpha val="75000"/>
            </a:schemeClr>
          </a:solidFill>
          <a:ln w="0">
            <a:noFill/>
            <a:prstDash val="solid"/>
            <a:round/>
            <a:headEnd/>
            <a:tailEnd/>
          </a:ln>
        </p:spPr>
      </p:sp>
      <p:sp>
        <p:nvSpPr>
          <p:cNvPr id="3" name="Content Placeholder 2">
            <a:extLst>
              <a:ext uri="{FF2B5EF4-FFF2-40B4-BE49-F238E27FC236}">
                <a16:creationId xmlns:a16="http://schemas.microsoft.com/office/drawing/2014/main" id="{E4421F78-9144-4F3D-AF56-A7A96B649D4B}"/>
              </a:ext>
            </a:extLst>
          </p:cNvPr>
          <p:cNvSpPr>
            <a:spLocks noGrp="1"/>
          </p:cNvSpPr>
          <p:nvPr>
            <p:ph idx="1"/>
          </p:nvPr>
        </p:nvSpPr>
        <p:spPr>
          <a:xfrm>
            <a:off x="728407" y="3723895"/>
            <a:ext cx="5109950" cy="2507628"/>
          </a:xfrm>
        </p:spPr>
        <p:txBody>
          <a:bodyPr>
            <a:normAutofit fontScale="92500"/>
          </a:bodyPr>
          <a:lstStyle/>
          <a:p>
            <a:pPr marL="0" indent="0" algn="just">
              <a:buNone/>
            </a:pPr>
            <a:r>
              <a:rPr lang="es-ES_tradnl" sz="2000" dirty="0">
                <a:latin typeface="Aharoni" panose="02010803020104030203" pitchFamily="2" charset="-79"/>
                <a:cs typeface="Aharoni" panose="02010803020104030203" pitchFamily="2" charset="-79"/>
              </a:rPr>
              <a:t>Como en toda la Comunidad Valenciana, Denia es una ciudad muy musical, con gran tradición de bandas, agrupaciones y sociedades musicales. No obstante, todo tipo de música está presente en la ciudad ofrece tanto al habitante como al visitante para que, en cualquier época del año pueda disfrutar de una amplia oferta musical para todos los gustos y edades.</a:t>
            </a:r>
            <a:endParaRPr lang="es-ES" sz="2000" dirty="0">
              <a:latin typeface="Aharoni" panose="02010803020104030203" pitchFamily="2" charset="-79"/>
              <a:cs typeface="Aharoni" panose="02010803020104030203" pitchFamily="2" charset="-79"/>
            </a:endParaRPr>
          </a:p>
        </p:txBody>
      </p:sp>
      <p:pic>
        <p:nvPicPr>
          <p:cNvPr id="5" name="Picture 4">
            <a:extLst>
              <a:ext uri="{FF2B5EF4-FFF2-40B4-BE49-F238E27FC236}">
                <a16:creationId xmlns:a16="http://schemas.microsoft.com/office/drawing/2014/main" id="{88502773-5BD1-4590-AC57-3A5197DD656D}"/>
              </a:ext>
            </a:extLst>
          </p:cNvPr>
          <p:cNvPicPr>
            <a:picLocks noChangeAspect="1"/>
          </p:cNvPicPr>
          <p:nvPr/>
        </p:nvPicPr>
        <p:blipFill rotWithShape="1">
          <a:blip r:embed="rId6">
            <a:extLst>
              <a:ext uri="{28A0092B-C50C-407E-A947-70E740481C1C}">
                <a14:useLocalDpi xmlns:a14="http://schemas.microsoft.com/office/drawing/2010/main" val="0"/>
              </a:ext>
            </a:extLst>
          </a:blip>
          <a:srcRect t="5626" r="-1" b="8132"/>
          <a:stretch/>
        </p:blipFill>
        <p:spPr>
          <a:xfrm>
            <a:off x="6005359" y="3508122"/>
            <a:ext cx="2065980" cy="2507628"/>
          </a:xfrm>
          <a:prstGeom prst="rect">
            <a:avLst/>
          </a:prstGeom>
        </p:spPr>
      </p:pic>
      <p:pic>
        <p:nvPicPr>
          <p:cNvPr id="9" name="Picture 8">
            <a:extLst>
              <a:ext uri="{FF2B5EF4-FFF2-40B4-BE49-F238E27FC236}">
                <a16:creationId xmlns:a16="http://schemas.microsoft.com/office/drawing/2014/main" id="{EDAF0932-6AD8-4541-9F4E-CB736A86BAE5}"/>
              </a:ext>
            </a:extLst>
          </p:cNvPr>
          <p:cNvPicPr>
            <a:picLocks noChangeAspect="1"/>
          </p:cNvPicPr>
          <p:nvPr/>
        </p:nvPicPr>
        <p:blipFill rotWithShape="1">
          <a:blip r:embed="rId7">
            <a:extLst>
              <a:ext uri="{28A0092B-C50C-407E-A947-70E740481C1C}">
                <a14:useLocalDpi xmlns:a14="http://schemas.microsoft.com/office/drawing/2010/main" val="0"/>
              </a:ext>
            </a:extLst>
          </a:blip>
          <a:srcRect t="3461" r="2" b="32344"/>
          <a:stretch/>
        </p:blipFill>
        <p:spPr>
          <a:xfrm>
            <a:off x="8912547" y="3040912"/>
            <a:ext cx="3119381" cy="2818365"/>
          </a:xfrm>
          <a:prstGeom prst="rect">
            <a:avLst/>
          </a:prstGeom>
        </p:spPr>
      </p:pic>
      <p:sp>
        <p:nvSpPr>
          <p:cNvPr id="30"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76833" y="2919002"/>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1">
              <a:lumMod val="95000"/>
              <a:lumOff val="5000"/>
              <a:alpha val="75000"/>
            </a:schemeClr>
          </a:solidFill>
          <a:ln w="0">
            <a:noFill/>
            <a:prstDash val="solid"/>
            <a:round/>
            <a:headEnd/>
            <a:tailEnd/>
          </a:ln>
        </p:spPr>
      </p:sp>
    </p:spTree>
    <p:extLst>
      <p:ext uri="{BB962C8B-B14F-4D97-AF65-F5344CB8AC3E}">
        <p14:creationId xmlns:p14="http://schemas.microsoft.com/office/powerpoint/2010/main" val="1700626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5265A6-010E-44FE-B7D5-7438C42A78F9}"/>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8966" r="14490" b="2"/>
          <a:stretch/>
        </p:blipFill>
        <p:spPr>
          <a:xfrm>
            <a:off x="4448399" y="286529"/>
            <a:ext cx="2275744" cy="2275744"/>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11" name="Picture 10">
            <a:extLst>
              <a:ext uri="{FF2B5EF4-FFF2-40B4-BE49-F238E27FC236}">
                <a16:creationId xmlns:a16="http://schemas.microsoft.com/office/drawing/2014/main" id="{23879116-CF2B-438E-9EC7-A39B9A7EF579}"/>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l="18252" r="15201" b="-2"/>
          <a:stretch/>
        </p:blipFill>
        <p:spPr>
          <a:xfrm>
            <a:off x="3125968" y="2527224"/>
            <a:ext cx="3316388" cy="3316386"/>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blipFill>
            <a:blip r:embed="rId5"/>
            <a:tile tx="0" ty="0" sx="100000" sy="100000" flip="none" algn="tl"/>
          </a:blipFill>
          <a:effectLst>
            <a:softEdge rad="0"/>
          </a:effectLst>
        </p:spPr>
      </p:pic>
      <p:pic>
        <p:nvPicPr>
          <p:cNvPr id="9" name="Picture 8">
            <a:extLst>
              <a:ext uri="{FF2B5EF4-FFF2-40B4-BE49-F238E27FC236}">
                <a16:creationId xmlns:a16="http://schemas.microsoft.com/office/drawing/2014/main" id="{A5442F75-D55E-4AED-BECF-78BFDD113C01}"/>
              </a:ext>
            </a:extLst>
          </p:cNvPr>
          <p:cNvPicPr>
            <a:picLocks noChangeAspect="1"/>
          </p:cNvPicPr>
          <p:nvPr/>
        </p:nvPicPr>
        <p:blipFill rotWithShape="1">
          <a:blip r:embed="rId6">
            <a:alphaModFix/>
            <a:extLst>
              <a:ext uri="{28A0092B-C50C-407E-A947-70E740481C1C}">
                <a14:useLocalDpi xmlns:a14="http://schemas.microsoft.com/office/drawing/2010/main" val="0"/>
              </a:ext>
            </a:extLst>
          </a:blip>
          <a:srcRect l="14925" r="18892" b="2"/>
          <a:stretch/>
        </p:blipFill>
        <p:spPr>
          <a:xfrm>
            <a:off x="1" y="1"/>
            <a:ext cx="4443799" cy="3776782"/>
          </a:xfrm>
          <a:custGeom>
            <a:avLst/>
            <a:gdLst>
              <a:gd name="connsiteX0" fmla="*/ 0 w 4443799"/>
              <a:gd name="connsiteY0" fmla="*/ 0 h 3776782"/>
              <a:gd name="connsiteX1" fmla="*/ 4164578 w 4443799"/>
              <a:gd name="connsiteY1" fmla="*/ 0 h 3776782"/>
              <a:gd name="connsiteX2" fmla="*/ 4238884 w 4443799"/>
              <a:gd name="connsiteY2" fmla="*/ 154250 h 3776782"/>
              <a:gd name="connsiteX3" fmla="*/ 4443799 w 4443799"/>
              <a:gd name="connsiteY3" fmla="*/ 1169228 h 3776782"/>
              <a:gd name="connsiteX4" fmla="*/ 1836244 w 4443799"/>
              <a:gd name="connsiteY4" fmla="*/ 3776782 h 3776782"/>
              <a:gd name="connsiteX5" fmla="*/ 177598 w 4443799"/>
              <a:gd name="connsiteY5" fmla="*/ 3181344 h 3776782"/>
              <a:gd name="connsiteX6" fmla="*/ 0 w 4443799"/>
              <a:gd name="connsiteY6" fmla="*/ 3019932 h 377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blipFill>
            <a:blip r:embed="rId5"/>
            <a:tile tx="0" ty="0" sx="100000" sy="100000" flip="none" algn="tl"/>
          </a:blipFill>
          <a:effectLst>
            <a:softEdge rad="0"/>
          </a:effectLst>
        </p:spPr>
      </p:pic>
      <p:pic>
        <p:nvPicPr>
          <p:cNvPr id="7" name="Picture 6">
            <a:extLst>
              <a:ext uri="{FF2B5EF4-FFF2-40B4-BE49-F238E27FC236}">
                <a16:creationId xmlns:a16="http://schemas.microsoft.com/office/drawing/2014/main" id="{06A10DA0-4EB8-4991-B0BD-01E439D7C27A}"/>
              </a:ext>
            </a:extLst>
          </p:cNvPr>
          <p:cNvPicPr>
            <a:picLocks noChangeAspect="1"/>
          </p:cNvPicPr>
          <p:nvPr/>
        </p:nvPicPr>
        <p:blipFill rotWithShape="1">
          <a:blip r:embed="rId7">
            <a:alphaModFix/>
            <a:extLst>
              <a:ext uri="{28A0092B-C50C-407E-A947-70E740481C1C}">
                <a14:useLocalDpi xmlns:a14="http://schemas.microsoft.com/office/drawing/2010/main" val="0"/>
              </a:ext>
            </a:extLst>
          </a:blip>
          <a:srcRect l="3891" r="8754" b="-2"/>
          <a:stretch/>
        </p:blipFill>
        <p:spPr>
          <a:xfrm>
            <a:off x="20" y="3917271"/>
            <a:ext cx="3440566" cy="2950205"/>
          </a:xfrm>
          <a:custGeom>
            <a:avLst/>
            <a:gdLst>
              <a:gd name="connsiteX0" fmla="*/ 1539166 w 3440586"/>
              <a:gd name="connsiteY0" fmla="*/ 0 h 2950205"/>
              <a:gd name="connsiteX1" fmla="*/ 3440586 w 3440586"/>
              <a:gd name="connsiteY1" fmla="*/ 1901419 h 2950205"/>
              <a:gd name="connsiteX2" fmla="*/ 3211095 w 3440586"/>
              <a:gd name="connsiteY2" fmla="*/ 2807749 h 2950205"/>
              <a:gd name="connsiteX3" fmla="*/ 3124550 w 3440586"/>
              <a:gd name="connsiteY3" fmla="*/ 2950205 h 2950205"/>
              <a:gd name="connsiteX4" fmla="*/ 0 w 3440586"/>
              <a:gd name="connsiteY4" fmla="*/ 2950205 h 2950205"/>
              <a:gd name="connsiteX5" fmla="*/ 0 w 3440586"/>
              <a:gd name="connsiteY5" fmla="*/ 788141 h 2950205"/>
              <a:gd name="connsiteX6" fmla="*/ 71938 w 3440586"/>
              <a:gd name="connsiteY6" fmla="*/ 691940 h 2950205"/>
              <a:gd name="connsiteX7" fmla="*/ 1539166 w 3440586"/>
              <a:gd name="connsiteY7" fmla="*/ 0 h 2950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blipFill>
            <a:blip r:embed="rId5"/>
            <a:tile tx="0" ty="0" sx="100000" sy="100000" flip="none" algn="tl"/>
          </a:blipFill>
          <a:effectLst>
            <a:softEdge rad="0"/>
          </a:effectLst>
        </p:spPr>
      </p:pic>
      <p:pic>
        <p:nvPicPr>
          <p:cNvPr id="16" name="Picture 15">
            <a:extLst>
              <a:ext uri="{FF2B5EF4-FFF2-40B4-BE49-F238E27FC236}">
                <a16:creationId xmlns:a16="http://schemas.microsoft.com/office/drawing/2014/main" id="{D198BA7A-A80E-4128-8A01-0F5D26B880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3" name="Content Placeholder 2">
            <a:extLst>
              <a:ext uri="{FF2B5EF4-FFF2-40B4-BE49-F238E27FC236}">
                <a16:creationId xmlns:a16="http://schemas.microsoft.com/office/drawing/2014/main" id="{3D0829A1-082F-43E0-8F3C-375834689640}"/>
              </a:ext>
            </a:extLst>
          </p:cNvPr>
          <p:cNvSpPr>
            <a:spLocks noGrp="1"/>
          </p:cNvSpPr>
          <p:nvPr>
            <p:ph idx="1"/>
          </p:nvPr>
        </p:nvSpPr>
        <p:spPr>
          <a:xfrm>
            <a:off x="6724144" y="116958"/>
            <a:ext cx="5386340" cy="6613451"/>
          </a:xfrm>
          <a:blipFill>
            <a:blip r:embed="rId5"/>
            <a:tile tx="0" ty="0" sx="100000" sy="100000" flip="none" algn="tl"/>
          </a:blipFill>
        </p:spPr>
        <p:txBody>
          <a:bodyPr anchor="ctr">
            <a:normAutofit/>
          </a:bodyPr>
          <a:lstStyle/>
          <a:p>
            <a:pPr marL="0" indent="0" algn="just">
              <a:buNone/>
            </a:pPr>
            <a:r>
              <a:rPr lang="es-ES_tradnl" sz="1800" dirty="0">
                <a:solidFill>
                  <a:srgbClr val="000000"/>
                </a:solidFill>
                <a:latin typeface="Abadi" panose="020B0604020202020204" pitchFamily="34" charset="0"/>
              </a:rPr>
              <a:t> </a:t>
            </a:r>
            <a:r>
              <a:rPr lang="es-ES_tradnl" sz="1900" dirty="0">
                <a:solidFill>
                  <a:srgbClr val="000000"/>
                </a:solidFill>
                <a:latin typeface="Aharoni" panose="02010803020104030203" pitchFamily="2" charset="-79"/>
                <a:cs typeface="Aharoni" panose="02010803020104030203" pitchFamily="2" charset="-79"/>
              </a:rPr>
              <a:t>Hay dos momentos en el año en el que, aún cuando la música no es  protagonista principal, su presencia es vital para el desarrollo de estos eventos: </a:t>
            </a:r>
          </a:p>
          <a:p>
            <a:pPr marL="0" indent="0">
              <a:buNone/>
            </a:pPr>
            <a:r>
              <a:rPr lang="es-ES_tradnl" sz="1900" dirty="0">
                <a:solidFill>
                  <a:srgbClr val="000000"/>
                </a:solidFill>
                <a:latin typeface="Aharoni" panose="02010803020104030203" pitchFamily="2" charset="-79"/>
                <a:cs typeface="Aharoni" panose="02010803020104030203" pitchFamily="2" charset="-79"/>
              </a:rPr>
              <a:t>Las Fallas y los Moros y Cristianos.</a:t>
            </a:r>
          </a:p>
          <a:p>
            <a:pPr marL="0" indent="0">
              <a:buNone/>
            </a:pPr>
            <a:endParaRPr lang="es-ES_tradnl" sz="1900" dirty="0">
              <a:solidFill>
                <a:srgbClr val="000000"/>
              </a:solidFill>
              <a:latin typeface="Aharoni" panose="02010803020104030203" pitchFamily="2" charset="-79"/>
              <a:cs typeface="Aharoni" panose="02010803020104030203" pitchFamily="2" charset="-79"/>
            </a:endParaRPr>
          </a:p>
          <a:p>
            <a:pPr algn="just"/>
            <a:r>
              <a:rPr lang="es-ES_tradnl" sz="1900" dirty="0">
                <a:solidFill>
                  <a:srgbClr val="000000"/>
                </a:solidFill>
                <a:latin typeface="Aharoni" panose="02010803020104030203" pitchFamily="2" charset="-79"/>
                <a:cs typeface="Aharoni" panose="02010803020104030203" pitchFamily="2" charset="-79"/>
              </a:rPr>
              <a:t>Fallas: Durante la Semana de Fallas, las agrupaciones falleras realizan casi constantemente pasacalles junto a sus bandas de música, generando en la ciudad un continuo ir y venir de música, siendo el momento culmen la ofrenda floral a la virgen, desfilando todas las agrupaciones acompañadas de sus bandas.</a:t>
            </a:r>
          </a:p>
          <a:p>
            <a:pPr algn="just"/>
            <a:r>
              <a:rPr lang="es-ES_tradnl" sz="1900" dirty="0">
                <a:solidFill>
                  <a:srgbClr val="000000"/>
                </a:solidFill>
                <a:latin typeface="Aharoni" panose="02010803020104030203" pitchFamily="2" charset="-79"/>
                <a:cs typeface="Aharoni" panose="02010803020104030203" pitchFamily="2" charset="-79"/>
              </a:rPr>
              <a:t>Moros y Cristianos: En estas fiestas tan valencianas, las agrupaciones (</a:t>
            </a:r>
            <a:r>
              <a:rPr lang="es-ES_tradnl" sz="1900" dirty="0" err="1">
                <a:solidFill>
                  <a:srgbClr val="000000"/>
                </a:solidFill>
                <a:latin typeface="Aharoni" panose="02010803020104030203" pitchFamily="2" charset="-79"/>
                <a:cs typeface="Aharoni" panose="02010803020104030203" pitchFamily="2" charset="-79"/>
              </a:rPr>
              <a:t>filàs</a:t>
            </a:r>
            <a:r>
              <a:rPr lang="es-ES_tradnl" sz="1900" dirty="0">
                <a:solidFill>
                  <a:srgbClr val="000000"/>
                </a:solidFill>
                <a:latin typeface="Aharoni" panose="02010803020104030203" pitchFamily="2" charset="-79"/>
                <a:cs typeface="Aharoni" panose="02010803020104030203" pitchFamily="2" charset="-79"/>
              </a:rPr>
              <a:t>) tanto moras como cristianas, desfilan por las calles, acompañados de las agrupaciones musicales que interpretan las tan características composiciones de estas celebraciones.</a:t>
            </a:r>
            <a:endParaRPr lang="es-ES" sz="1900" dirty="0">
              <a:solidFill>
                <a:srgbClr val="00000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8545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5" name="Rectangle 11">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5" name="Picture 4">
            <a:extLst>
              <a:ext uri="{FF2B5EF4-FFF2-40B4-BE49-F238E27FC236}">
                <a16:creationId xmlns:a16="http://schemas.microsoft.com/office/drawing/2014/main" id="{63C227B3-CEF8-45C9-9996-4BA86AE54948}"/>
              </a:ext>
            </a:extLst>
          </p:cNvPr>
          <p:cNvPicPr>
            <a:picLocks noChangeAspect="1"/>
          </p:cNvPicPr>
          <p:nvPr/>
        </p:nvPicPr>
        <p:blipFill rotWithShape="1">
          <a:blip r:embed="rId2">
            <a:extLst>
              <a:ext uri="{28A0092B-C50C-407E-A947-70E740481C1C}">
                <a14:useLocalDpi xmlns:a14="http://schemas.microsoft.com/office/drawing/2010/main" val="0"/>
              </a:ext>
            </a:extLst>
          </a:blip>
          <a:srcRect t="11184" r="1" b="16294"/>
          <a:stretch/>
        </p:blipFill>
        <p:spPr>
          <a:xfrm rot="21480000">
            <a:off x="1348852" y="1003258"/>
            <a:ext cx="9916327" cy="4764396"/>
          </a:xfrm>
          <a:prstGeom prst="rect">
            <a:avLst/>
          </a:prstGeom>
        </p:spPr>
      </p:pic>
      <p:sp>
        <p:nvSpPr>
          <p:cNvPr id="2" name="Rectangle 1">
            <a:extLst>
              <a:ext uri="{FF2B5EF4-FFF2-40B4-BE49-F238E27FC236}">
                <a16:creationId xmlns:a16="http://schemas.microsoft.com/office/drawing/2014/main" id="{F58F03A8-927C-4F96-A94D-E69DE1F14B52}"/>
              </a:ext>
            </a:extLst>
          </p:cNvPr>
          <p:cNvSpPr/>
          <p:nvPr/>
        </p:nvSpPr>
        <p:spPr>
          <a:xfrm>
            <a:off x="10007119" y="3756623"/>
            <a:ext cx="683288" cy="646331"/>
          </a:xfrm>
          <a:prstGeom prst="rect">
            <a:avLst/>
          </a:prstGeom>
          <a:noFill/>
        </p:spPr>
        <p:txBody>
          <a:bodyPr wrap="square" lIns="91440" tIns="45720" rIns="91440" bIns="45720">
            <a:spAutoFit/>
          </a:bodyPr>
          <a:lstStyle/>
          <a:p>
            <a:pPr algn="ctr"/>
            <a:r>
              <a:rPr lang="en-US" sz="3600" b="1" cap="none" spc="0" dirty="0">
                <a:ln w="0"/>
                <a:solidFill>
                  <a:schemeClr val="tx1"/>
                </a:solidFill>
                <a:effectLst>
                  <a:outerShdw blurRad="38100" dist="19050" dir="2700000" algn="tl" rotWithShape="0">
                    <a:schemeClr val="dk1">
                      <a:alpha val="40000"/>
                    </a:schemeClr>
                  </a:outerShdw>
                </a:effectLst>
              </a:rPr>
              <a:t>7</a:t>
            </a:r>
          </a:p>
        </p:txBody>
      </p:sp>
      <p:sp>
        <p:nvSpPr>
          <p:cNvPr id="6" name="Rectangle 5">
            <a:extLst>
              <a:ext uri="{FF2B5EF4-FFF2-40B4-BE49-F238E27FC236}">
                <a16:creationId xmlns:a16="http://schemas.microsoft.com/office/drawing/2014/main" id="{4AA97356-6473-41B1-ADCB-097DDD754949}"/>
              </a:ext>
            </a:extLst>
          </p:cNvPr>
          <p:cNvSpPr/>
          <p:nvPr/>
        </p:nvSpPr>
        <p:spPr>
          <a:xfrm>
            <a:off x="9906000" y="1910962"/>
            <a:ext cx="683288" cy="646331"/>
          </a:xfrm>
          <a:prstGeom prst="rect">
            <a:avLst/>
          </a:prstGeom>
          <a:noFill/>
        </p:spPr>
        <p:txBody>
          <a:bodyPr wrap="square" lIns="91440" tIns="45720" rIns="91440" bIns="45720">
            <a:spAutoFit/>
          </a:bodyPr>
          <a:lstStyle/>
          <a:p>
            <a:pPr algn="ctr"/>
            <a:r>
              <a:rPr lang="en-US" sz="3600" b="1" dirty="0">
                <a:ln w="0"/>
                <a:effectLst>
                  <a:outerShdw blurRad="38100" dist="19050" dir="2700000" algn="tl" rotWithShape="0">
                    <a:schemeClr val="dk1">
                      <a:alpha val="40000"/>
                    </a:schemeClr>
                  </a:outerShdw>
                </a:effectLst>
              </a:rPr>
              <a:t>2</a:t>
            </a:r>
            <a:endParaRPr lang="en-US" sz="3600" b="1" cap="none" spc="0" dirty="0">
              <a:ln w="0"/>
              <a:solidFill>
                <a:schemeClr val="tx1"/>
              </a:solidFill>
              <a:effectLst>
                <a:outerShdw blurRad="38100" dist="19050" dir="2700000" algn="tl" rotWithShape="0">
                  <a:schemeClr val="dk1">
                    <a:alpha val="40000"/>
                  </a:schemeClr>
                </a:outerShdw>
              </a:effectLst>
            </a:endParaRPr>
          </a:p>
        </p:txBody>
      </p:sp>
      <p:sp>
        <p:nvSpPr>
          <p:cNvPr id="7" name="Rectangle 6">
            <a:extLst>
              <a:ext uri="{FF2B5EF4-FFF2-40B4-BE49-F238E27FC236}">
                <a16:creationId xmlns:a16="http://schemas.microsoft.com/office/drawing/2014/main" id="{6FC20BB9-FE96-4C86-AF14-007F5B3A1BB9}"/>
              </a:ext>
            </a:extLst>
          </p:cNvPr>
          <p:cNvSpPr/>
          <p:nvPr/>
        </p:nvSpPr>
        <p:spPr>
          <a:xfrm>
            <a:off x="8092440" y="1842077"/>
            <a:ext cx="683288" cy="646331"/>
          </a:xfrm>
          <a:prstGeom prst="rect">
            <a:avLst/>
          </a:prstGeom>
          <a:noFill/>
        </p:spPr>
        <p:txBody>
          <a:bodyPr wrap="square" lIns="91440" tIns="45720" rIns="91440" bIns="45720">
            <a:spAutoFit/>
          </a:bodyPr>
          <a:lstStyle/>
          <a:p>
            <a:pPr algn="ctr"/>
            <a:r>
              <a:rPr lang="en-US" sz="3600" b="1" cap="none" spc="0" dirty="0">
                <a:ln w="0"/>
                <a:solidFill>
                  <a:schemeClr val="tx1"/>
                </a:solidFill>
                <a:effectLst>
                  <a:outerShdw blurRad="38100" dist="19050" dir="2700000" algn="tl" rotWithShape="0">
                    <a:schemeClr val="dk1">
                      <a:alpha val="40000"/>
                    </a:schemeClr>
                  </a:outerShdw>
                </a:effectLst>
              </a:rPr>
              <a:t>3</a:t>
            </a:r>
          </a:p>
        </p:txBody>
      </p:sp>
      <p:sp>
        <p:nvSpPr>
          <p:cNvPr id="8" name="Rectangle 7">
            <a:extLst>
              <a:ext uri="{FF2B5EF4-FFF2-40B4-BE49-F238E27FC236}">
                <a16:creationId xmlns:a16="http://schemas.microsoft.com/office/drawing/2014/main" id="{DFB27AB1-DBEB-4D01-90D4-E0F14FB6B59F}"/>
              </a:ext>
            </a:extLst>
          </p:cNvPr>
          <p:cNvSpPr/>
          <p:nvPr/>
        </p:nvSpPr>
        <p:spPr>
          <a:xfrm>
            <a:off x="9897392" y="724985"/>
            <a:ext cx="683288" cy="646331"/>
          </a:xfrm>
          <a:prstGeom prst="rect">
            <a:avLst/>
          </a:prstGeom>
          <a:noFill/>
        </p:spPr>
        <p:txBody>
          <a:bodyPr wrap="square" lIns="91440" tIns="45720" rIns="91440" bIns="45720">
            <a:spAutoFit/>
          </a:bodyPr>
          <a:lstStyle/>
          <a:p>
            <a:pPr algn="ctr"/>
            <a:r>
              <a:rPr lang="en-US" sz="3600" b="1" dirty="0">
                <a:ln w="0"/>
                <a:effectLst>
                  <a:outerShdw blurRad="38100" dist="19050" dir="2700000" algn="tl" rotWithShape="0">
                    <a:schemeClr val="dk1">
                      <a:alpha val="40000"/>
                    </a:schemeClr>
                  </a:outerShdw>
                </a:effectLst>
              </a:rPr>
              <a:t>4</a:t>
            </a:r>
            <a:endParaRPr lang="en-US" sz="3600" b="1" cap="none" spc="0" dirty="0">
              <a:ln w="0"/>
              <a:solidFill>
                <a:schemeClr val="tx1"/>
              </a:solidFill>
              <a:effectLst>
                <a:outerShdw blurRad="38100" dist="19050" dir="2700000" algn="tl" rotWithShape="0">
                  <a:schemeClr val="dk1">
                    <a:alpha val="40000"/>
                  </a:schemeClr>
                </a:outerShdw>
              </a:effectLst>
            </a:endParaRPr>
          </a:p>
        </p:txBody>
      </p:sp>
      <p:sp>
        <p:nvSpPr>
          <p:cNvPr id="3" name="Arrow: Up 2">
            <a:extLst>
              <a:ext uri="{FF2B5EF4-FFF2-40B4-BE49-F238E27FC236}">
                <a16:creationId xmlns:a16="http://schemas.microsoft.com/office/drawing/2014/main" id="{5283719E-871F-4C44-8ADE-A13EB9FA1503}"/>
              </a:ext>
            </a:extLst>
          </p:cNvPr>
          <p:cNvSpPr/>
          <p:nvPr/>
        </p:nvSpPr>
        <p:spPr>
          <a:xfrm>
            <a:off x="10096768" y="566926"/>
            <a:ext cx="301751" cy="2749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angle 10">
            <a:extLst>
              <a:ext uri="{FF2B5EF4-FFF2-40B4-BE49-F238E27FC236}">
                <a16:creationId xmlns:a16="http://schemas.microsoft.com/office/drawing/2014/main" id="{B2710C1D-366E-4C29-9D30-29E205329E89}"/>
              </a:ext>
            </a:extLst>
          </p:cNvPr>
          <p:cNvSpPr/>
          <p:nvPr/>
        </p:nvSpPr>
        <p:spPr>
          <a:xfrm>
            <a:off x="1268734" y="5315617"/>
            <a:ext cx="683288" cy="646331"/>
          </a:xfrm>
          <a:prstGeom prst="rect">
            <a:avLst/>
          </a:prstGeom>
          <a:noFill/>
        </p:spPr>
        <p:txBody>
          <a:bodyPr wrap="square" lIns="91440" tIns="45720" rIns="91440" bIns="45720">
            <a:spAutoFit/>
          </a:bodyPr>
          <a:lstStyle/>
          <a:p>
            <a:pPr algn="ctr"/>
            <a:r>
              <a:rPr lang="en-US" sz="3600" b="1" dirty="0">
                <a:ln w="0"/>
                <a:effectLst>
                  <a:outerShdw blurRad="38100" dist="19050" dir="2700000" algn="tl" rotWithShape="0">
                    <a:schemeClr val="dk1">
                      <a:alpha val="40000"/>
                    </a:schemeClr>
                  </a:outerShdw>
                </a:effectLst>
              </a:rPr>
              <a:t>5</a:t>
            </a:r>
            <a:endParaRPr lang="en-US" sz="3600" b="1" cap="none" spc="0" dirty="0">
              <a:ln w="0"/>
              <a:solidFill>
                <a:schemeClr val="tx1"/>
              </a:solidFill>
              <a:effectLst>
                <a:outerShdw blurRad="38100" dist="19050" dir="2700000" algn="tl" rotWithShape="0">
                  <a:schemeClr val="dk1">
                    <a:alpha val="40000"/>
                  </a:schemeClr>
                </a:outerShdw>
              </a:effectLst>
            </a:endParaRPr>
          </a:p>
        </p:txBody>
      </p:sp>
      <p:sp>
        <p:nvSpPr>
          <p:cNvPr id="12" name="Rectangle 11">
            <a:extLst>
              <a:ext uri="{FF2B5EF4-FFF2-40B4-BE49-F238E27FC236}">
                <a16:creationId xmlns:a16="http://schemas.microsoft.com/office/drawing/2014/main" id="{0D29F5B5-8956-4389-B03D-5E87104656A3}"/>
              </a:ext>
            </a:extLst>
          </p:cNvPr>
          <p:cNvSpPr/>
          <p:nvPr/>
        </p:nvSpPr>
        <p:spPr>
          <a:xfrm>
            <a:off x="10199143" y="4992451"/>
            <a:ext cx="683288" cy="646331"/>
          </a:xfrm>
          <a:prstGeom prst="rect">
            <a:avLst/>
          </a:prstGeom>
          <a:noFill/>
        </p:spPr>
        <p:txBody>
          <a:bodyPr wrap="square" lIns="91440" tIns="45720" rIns="91440" bIns="45720">
            <a:spAutoFit/>
          </a:bodyPr>
          <a:lstStyle/>
          <a:p>
            <a:pPr algn="ctr"/>
            <a:r>
              <a:rPr lang="en-US" sz="3600" b="1" cap="none" spc="0" dirty="0">
                <a:ln w="0"/>
                <a:solidFill>
                  <a:schemeClr val="tx1"/>
                </a:solidFill>
                <a:effectLst>
                  <a:outerShdw blurRad="38100" dist="19050" dir="2700000" algn="tl" rotWithShape="0">
                    <a:schemeClr val="dk1">
                      <a:alpha val="40000"/>
                    </a:schemeClr>
                  </a:outerShdw>
                </a:effectLst>
              </a:rPr>
              <a:t>6</a:t>
            </a:r>
          </a:p>
        </p:txBody>
      </p:sp>
      <p:sp>
        <p:nvSpPr>
          <p:cNvPr id="4" name="Arrow: Down 3">
            <a:extLst>
              <a:ext uri="{FF2B5EF4-FFF2-40B4-BE49-F238E27FC236}">
                <a16:creationId xmlns:a16="http://schemas.microsoft.com/office/drawing/2014/main" id="{DDCE8A0C-A8F5-4054-974D-D213108D7083}"/>
              </a:ext>
            </a:extLst>
          </p:cNvPr>
          <p:cNvSpPr/>
          <p:nvPr/>
        </p:nvSpPr>
        <p:spPr>
          <a:xfrm>
            <a:off x="10348763" y="5525114"/>
            <a:ext cx="384048" cy="2717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angle 13">
            <a:extLst>
              <a:ext uri="{FF2B5EF4-FFF2-40B4-BE49-F238E27FC236}">
                <a16:creationId xmlns:a16="http://schemas.microsoft.com/office/drawing/2014/main" id="{A6853B92-DE35-4C01-BE2C-C60E237FBAE3}"/>
              </a:ext>
            </a:extLst>
          </p:cNvPr>
          <p:cNvSpPr/>
          <p:nvPr/>
        </p:nvSpPr>
        <p:spPr>
          <a:xfrm>
            <a:off x="8782789" y="4196962"/>
            <a:ext cx="683288" cy="646331"/>
          </a:xfrm>
          <a:prstGeom prst="rect">
            <a:avLst/>
          </a:prstGeom>
          <a:noFill/>
        </p:spPr>
        <p:txBody>
          <a:bodyPr wrap="square" lIns="91440" tIns="45720" rIns="91440" bIns="45720">
            <a:spAutoFit/>
          </a:bodyPr>
          <a:lstStyle/>
          <a:p>
            <a:pPr algn="ctr"/>
            <a:r>
              <a:rPr lang="en-US" sz="3600" b="1" dirty="0">
                <a:ln w="0"/>
                <a:effectLst>
                  <a:outerShdw blurRad="38100" dist="19050" dir="2700000" algn="tl" rotWithShape="0">
                    <a:schemeClr val="dk1">
                      <a:alpha val="40000"/>
                    </a:schemeClr>
                  </a:outerShdw>
                </a:effectLst>
              </a:rPr>
              <a:t>1</a:t>
            </a:r>
            <a:endParaRPr lang="en-US" sz="3600" b="1" cap="none" spc="0" dirty="0">
              <a:ln w="0"/>
              <a:solidFill>
                <a:schemeClr val="tx1"/>
              </a:solidFill>
              <a:effectLst>
                <a:outerShdw blurRad="38100" dist="19050" dir="2700000" algn="tl" rotWithShape="0">
                  <a:schemeClr val="dk1">
                    <a:alpha val="40000"/>
                  </a:schemeClr>
                </a:outerShdw>
              </a:effectLst>
            </a:endParaRPr>
          </a:p>
        </p:txBody>
      </p:sp>
      <p:sp>
        <p:nvSpPr>
          <p:cNvPr id="9" name="Arrow: Right 8">
            <a:extLst>
              <a:ext uri="{FF2B5EF4-FFF2-40B4-BE49-F238E27FC236}">
                <a16:creationId xmlns:a16="http://schemas.microsoft.com/office/drawing/2014/main" id="{A3732321-EEA1-4855-AB34-25FBC69C9054}"/>
              </a:ext>
            </a:extLst>
          </p:cNvPr>
          <p:cNvSpPr/>
          <p:nvPr/>
        </p:nvSpPr>
        <p:spPr>
          <a:xfrm>
            <a:off x="10454102" y="3943103"/>
            <a:ext cx="398955" cy="27336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dirty="0"/>
          </a:p>
        </p:txBody>
      </p:sp>
      <p:sp>
        <p:nvSpPr>
          <p:cNvPr id="16" name="TextBox 15">
            <a:extLst>
              <a:ext uri="{FF2B5EF4-FFF2-40B4-BE49-F238E27FC236}">
                <a16:creationId xmlns:a16="http://schemas.microsoft.com/office/drawing/2014/main" id="{17D7CDCB-5D96-4B44-A4D7-C38A31C9B50D}"/>
              </a:ext>
            </a:extLst>
          </p:cNvPr>
          <p:cNvSpPr txBox="1"/>
          <p:nvPr/>
        </p:nvSpPr>
        <p:spPr>
          <a:xfrm>
            <a:off x="484632" y="192024"/>
            <a:ext cx="5413248" cy="584775"/>
          </a:xfrm>
          <a:prstGeom prst="rect">
            <a:avLst/>
          </a:prstGeom>
          <a:noFill/>
        </p:spPr>
        <p:txBody>
          <a:bodyPr wrap="square" rtlCol="0">
            <a:spAutoFit/>
          </a:bodyPr>
          <a:lstStyle/>
          <a:p>
            <a:r>
              <a:rPr lang="es-ES_tradnl" sz="3200" b="1" dirty="0">
                <a:effectLst>
                  <a:outerShdw blurRad="38100" dist="38100" dir="2700000" algn="tl">
                    <a:srgbClr val="000000">
                      <a:alpha val="43137"/>
                    </a:srgbClr>
                  </a:outerShdw>
                </a:effectLst>
              </a:rPr>
              <a:t>Plano de Denia</a:t>
            </a:r>
            <a:endParaRPr lang="es-ES" sz="3200" b="1" dirty="0">
              <a:effectLst>
                <a:outerShdw blurRad="38100" dist="38100" dir="2700000" algn="tl">
                  <a:srgbClr val="000000">
                    <a:alpha val="43137"/>
                  </a:srgbClr>
                </a:outerShdw>
              </a:effectLst>
            </a:endParaRPr>
          </a:p>
        </p:txBody>
      </p:sp>
      <p:sp>
        <p:nvSpPr>
          <p:cNvPr id="17" name="TextBox 16">
            <a:extLst>
              <a:ext uri="{FF2B5EF4-FFF2-40B4-BE49-F238E27FC236}">
                <a16:creationId xmlns:a16="http://schemas.microsoft.com/office/drawing/2014/main" id="{F3387712-A0C3-4FA7-987E-80AD61D64D7F}"/>
              </a:ext>
            </a:extLst>
          </p:cNvPr>
          <p:cNvSpPr txBox="1"/>
          <p:nvPr/>
        </p:nvSpPr>
        <p:spPr>
          <a:xfrm>
            <a:off x="2381072" y="6224888"/>
            <a:ext cx="9448800" cy="646331"/>
          </a:xfrm>
          <a:prstGeom prst="rect">
            <a:avLst/>
          </a:prstGeom>
          <a:noFill/>
        </p:spPr>
        <p:txBody>
          <a:bodyPr wrap="square" rtlCol="0">
            <a:spAutoFit/>
          </a:bodyPr>
          <a:lstStyle/>
          <a:p>
            <a:r>
              <a:rPr lang="es-ES_tradnl" dirty="0"/>
              <a:t>*Se indican con números los lugares donde se celebran los distintos eventos musicales y que se exponen a continuación*</a:t>
            </a:r>
            <a:endParaRPr lang="es-ES" dirty="0"/>
          </a:p>
        </p:txBody>
      </p:sp>
    </p:spTree>
    <p:extLst>
      <p:ext uri="{BB962C8B-B14F-4D97-AF65-F5344CB8AC3E}">
        <p14:creationId xmlns:p14="http://schemas.microsoft.com/office/powerpoint/2010/main" val="3425078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DF357EC-9682-46F5-8AF7-A0D53D18E0BB}"/>
              </a:ext>
            </a:extLst>
          </p:cNvPr>
          <p:cNvSpPr>
            <a:spLocks noGrp="1"/>
          </p:cNvSpPr>
          <p:nvPr>
            <p:ph idx="1"/>
          </p:nvPr>
        </p:nvSpPr>
        <p:spPr>
          <a:xfrm>
            <a:off x="655321" y="2575034"/>
            <a:ext cx="5120113" cy="3462228"/>
          </a:xfrm>
        </p:spPr>
        <p:txBody>
          <a:bodyPr>
            <a:normAutofit fontScale="92500" lnSpcReduction="20000"/>
          </a:bodyPr>
          <a:lstStyle/>
          <a:p>
            <a:pPr marL="0" indent="0">
              <a:buNone/>
            </a:pPr>
            <a:r>
              <a:rPr lang="es-ES_tradnl" sz="2000" b="1" dirty="0">
                <a:latin typeface="Aharoni" panose="02010803020104030203" pitchFamily="2" charset="-79"/>
                <a:cs typeface="Aharoni" panose="02010803020104030203" pitchFamily="2" charset="-79"/>
              </a:rPr>
              <a:t>Programa Regular de Música</a:t>
            </a:r>
          </a:p>
          <a:p>
            <a:pPr marL="0" indent="0">
              <a:buNone/>
            </a:pPr>
            <a:endParaRPr lang="es-ES_tradnl" sz="2000" b="1" dirty="0">
              <a:latin typeface="Aharoni" panose="02010803020104030203" pitchFamily="2" charset="-79"/>
              <a:cs typeface="Aharoni" panose="02010803020104030203" pitchFamily="2" charset="-79"/>
            </a:endParaRPr>
          </a:p>
          <a:p>
            <a:pPr algn="just">
              <a:buFont typeface="Wingdings" panose="05000000000000000000" pitchFamily="2" charset="2"/>
              <a:buChar char="ü"/>
            </a:pPr>
            <a:r>
              <a:rPr lang="es-ES_tradnl" sz="1700" dirty="0">
                <a:latin typeface="Aharoni" panose="02010803020104030203" pitchFamily="2" charset="-79"/>
                <a:cs typeface="Aharoni" panose="02010803020104030203" pitchFamily="2" charset="-79"/>
              </a:rPr>
              <a:t>Conciertos de música variada (popular, jazz, flamenco…) una vez al mes.</a:t>
            </a:r>
          </a:p>
          <a:p>
            <a:pPr algn="just">
              <a:buFont typeface="Wingdings" panose="05000000000000000000" pitchFamily="2" charset="2"/>
              <a:buChar char="ü"/>
            </a:pPr>
            <a:r>
              <a:rPr lang="es-ES_tradnl" sz="1700" dirty="0">
                <a:latin typeface="Aharoni" panose="02010803020104030203" pitchFamily="2" charset="-79"/>
                <a:cs typeface="Aharoni" panose="02010803020104030203" pitchFamily="2" charset="-79"/>
              </a:rPr>
              <a:t>Ciclo de conciertos de música clásica, una vez al mes (Enero a Abril).</a:t>
            </a:r>
          </a:p>
          <a:p>
            <a:pPr algn="just">
              <a:buFont typeface="Wingdings" panose="05000000000000000000" pitchFamily="2" charset="2"/>
              <a:buChar char="ü"/>
            </a:pPr>
            <a:r>
              <a:rPr lang="es-ES_tradnl" sz="1700" dirty="0">
                <a:latin typeface="Aharoni" panose="02010803020104030203" pitchFamily="2" charset="-79"/>
                <a:cs typeface="Aharoni" panose="02010803020104030203" pitchFamily="2" charset="-79"/>
              </a:rPr>
              <a:t>Un concierto mensual de grupos infantiles locales (todos los domingos de Octubre a Junio).</a:t>
            </a:r>
          </a:p>
          <a:p>
            <a:pPr algn="just">
              <a:buFont typeface="Wingdings" panose="05000000000000000000" pitchFamily="2" charset="2"/>
              <a:buChar char="ü"/>
            </a:pPr>
            <a:r>
              <a:rPr lang="es-ES_tradnl" sz="1700" dirty="0">
                <a:latin typeface="Aharoni" panose="02010803020104030203" pitchFamily="2" charset="-79"/>
                <a:cs typeface="Aharoni" panose="02010803020104030203" pitchFamily="2" charset="-79"/>
              </a:rPr>
              <a:t>Semana Internacional de la Música (Agosto)</a:t>
            </a:r>
          </a:p>
          <a:p>
            <a:pPr algn="just">
              <a:buFont typeface="Wingdings" panose="05000000000000000000" pitchFamily="2" charset="2"/>
              <a:buChar char="ü"/>
            </a:pPr>
            <a:r>
              <a:rPr lang="es-ES_tradnl" sz="1700" dirty="0">
                <a:latin typeface="Aharoni" panose="02010803020104030203" pitchFamily="2" charset="-79"/>
                <a:cs typeface="Aharoni" panose="02010803020104030203" pitchFamily="2" charset="-79"/>
              </a:rPr>
              <a:t>Jornadas de guitarra (segunda semana de Septiembre)</a:t>
            </a:r>
          </a:p>
          <a:p>
            <a:pPr algn="just">
              <a:buFont typeface="Wingdings" panose="05000000000000000000" pitchFamily="2" charset="2"/>
              <a:buChar char="ü"/>
            </a:pPr>
            <a:r>
              <a:rPr lang="es-ES_tradnl" sz="1700" dirty="0">
                <a:latin typeface="Aharoni" panose="02010803020104030203" pitchFamily="2" charset="-79"/>
                <a:cs typeface="Aharoni" panose="02010803020104030203" pitchFamily="2" charset="-79"/>
              </a:rPr>
              <a:t>Concierto de Santa Cecilia – Agrupación Artística Musical de </a:t>
            </a:r>
            <a:r>
              <a:rPr lang="es-ES_tradnl" sz="1700" dirty="0" err="1">
                <a:latin typeface="Aharoni" panose="02010803020104030203" pitchFamily="2" charset="-79"/>
                <a:cs typeface="Aharoni" panose="02010803020104030203" pitchFamily="2" charset="-79"/>
              </a:rPr>
              <a:t>Dénia</a:t>
            </a:r>
            <a:r>
              <a:rPr lang="es-ES_tradnl" sz="1700" dirty="0">
                <a:latin typeface="Aharoni" panose="02010803020104030203" pitchFamily="2" charset="-79"/>
                <a:cs typeface="Aharoni" panose="02010803020104030203" pitchFamily="2" charset="-79"/>
              </a:rPr>
              <a:t> (Noviembre)</a:t>
            </a:r>
            <a:endParaRPr lang="es-ES" sz="1700" dirty="0">
              <a:latin typeface="Aharoni" panose="02010803020104030203" pitchFamily="2" charset="-79"/>
              <a:cs typeface="Aharoni" panose="02010803020104030203" pitchFamily="2" charset="-79"/>
            </a:endParaRPr>
          </a:p>
        </p:txBody>
      </p:sp>
      <p:pic>
        <p:nvPicPr>
          <p:cNvPr id="5" name="Picture 4">
            <a:extLst>
              <a:ext uri="{FF2B5EF4-FFF2-40B4-BE49-F238E27FC236}">
                <a16:creationId xmlns:a16="http://schemas.microsoft.com/office/drawing/2014/main" id="{76CAF85B-F26D-40A4-80AF-5ED4BDB1CCD1}"/>
              </a:ext>
            </a:extLst>
          </p:cNvPr>
          <p:cNvPicPr>
            <a:picLocks noChangeAspect="1"/>
          </p:cNvPicPr>
          <p:nvPr/>
        </p:nvPicPr>
        <p:blipFill rotWithShape="1">
          <a:blip r:embed="rId3">
            <a:extLst>
              <a:ext uri="{28A0092B-C50C-407E-A947-70E740481C1C}">
                <a14:useLocalDpi xmlns:a14="http://schemas.microsoft.com/office/drawing/2010/main" val="0"/>
              </a:ext>
            </a:extLst>
          </a:blip>
          <a:srcRect l="18727" r="20978" b="2"/>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TextBox 5">
            <a:extLst>
              <a:ext uri="{FF2B5EF4-FFF2-40B4-BE49-F238E27FC236}">
                <a16:creationId xmlns:a16="http://schemas.microsoft.com/office/drawing/2014/main" id="{D0623965-8DFD-46B9-9A9A-A3A449BE4782}"/>
              </a:ext>
            </a:extLst>
          </p:cNvPr>
          <p:cNvSpPr txBox="1"/>
          <p:nvPr/>
        </p:nvSpPr>
        <p:spPr>
          <a:xfrm>
            <a:off x="599660" y="1184744"/>
            <a:ext cx="4850163" cy="461665"/>
          </a:xfrm>
          <a:prstGeom prst="rect">
            <a:avLst/>
          </a:prstGeom>
          <a:noFill/>
        </p:spPr>
        <p:txBody>
          <a:bodyPr wrap="square" rtlCol="0">
            <a:spAutoFit/>
          </a:bodyPr>
          <a:lstStyle/>
          <a:p>
            <a:pPr algn="ctr"/>
            <a:r>
              <a:rPr lang="es-ES_tradnl" sz="2400" b="1" dirty="0">
                <a:effectLst>
                  <a:outerShdw blurRad="38100" dist="38100" dir="2700000" algn="tl">
                    <a:srgbClr val="000000">
                      <a:alpha val="43137"/>
                    </a:srgbClr>
                  </a:outerShdw>
                </a:effectLst>
              </a:rPr>
              <a:t>(1)-Teatro auditorio del Centro Social</a:t>
            </a:r>
          </a:p>
        </p:txBody>
      </p:sp>
    </p:spTree>
    <p:extLst>
      <p:ext uri="{BB962C8B-B14F-4D97-AF65-F5344CB8AC3E}">
        <p14:creationId xmlns:p14="http://schemas.microsoft.com/office/powerpoint/2010/main" val="4242871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4A9230-A5E8-4803-A2B8-856014E7316C}"/>
              </a:ext>
            </a:extLst>
          </p:cNvPr>
          <p:cNvSpPr txBox="1"/>
          <p:nvPr/>
        </p:nvSpPr>
        <p:spPr>
          <a:xfrm>
            <a:off x="505905" y="620086"/>
            <a:ext cx="11180190" cy="523220"/>
          </a:xfrm>
          <a:prstGeom prst="rect">
            <a:avLst/>
          </a:prstGeom>
          <a:noFill/>
        </p:spPr>
        <p:txBody>
          <a:bodyPr wrap="square" rtlCol="0">
            <a:spAutoFit/>
          </a:bodyPr>
          <a:lstStyle/>
          <a:p>
            <a:pPr algn="ctr"/>
            <a:r>
              <a:rPr lang="es-ES_tradnl" sz="2800" u="sng" dirty="0">
                <a:effectLst>
                  <a:outerShdw blurRad="38100" dist="38100" dir="2700000" algn="tl">
                    <a:srgbClr val="000000">
                      <a:alpha val="43137"/>
                    </a:srgbClr>
                  </a:outerShdw>
                </a:effectLst>
                <a:latin typeface="Algerian" panose="04020705040A02060702" pitchFamily="82" charset="0"/>
              </a:rPr>
              <a:t>Otras Actividades musicales a lo largo del año en </a:t>
            </a:r>
            <a:r>
              <a:rPr lang="es-ES_tradnl" sz="2800" u="sng" dirty="0" err="1">
                <a:effectLst>
                  <a:outerShdw blurRad="38100" dist="38100" dir="2700000" algn="tl">
                    <a:srgbClr val="000000">
                      <a:alpha val="43137"/>
                    </a:srgbClr>
                  </a:outerShdw>
                </a:effectLst>
                <a:latin typeface="Algerian" panose="04020705040A02060702" pitchFamily="82" charset="0"/>
              </a:rPr>
              <a:t>Dénia</a:t>
            </a:r>
            <a:endParaRPr lang="es-ES" sz="2800" u="sng" dirty="0">
              <a:effectLst>
                <a:outerShdw blurRad="38100" dist="38100" dir="2700000" algn="tl">
                  <a:srgbClr val="000000">
                    <a:alpha val="43137"/>
                  </a:srgbClr>
                </a:outerShdw>
              </a:effectLst>
              <a:latin typeface="Algerian" panose="04020705040A02060702" pitchFamily="82" charset="0"/>
            </a:endParaRPr>
          </a:p>
        </p:txBody>
      </p:sp>
      <p:sp>
        <p:nvSpPr>
          <p:cNvPr id="2" name="TextBox 1">
            <a:extLst>
              <a:ext uri="{FF2B5EF4-FFF2-40B4-BE49-F238E27FC236}">
                <a16:creationId xmlns:a16="http://schemas.microsoft.com/office/drawing/2014/main" id="{2FDB7DFB-56B4-4925-B894-4648F9BDD979}"/>
              </a:ext>
            </a:extLst>
          </p:cNvPr>
          <p:cNvSpPr txBox="1"/>
          <p:nvPr/>
        </p:nvSpPr>
        <p:spPr>
          <a:xfrm>
            <a:off x="1283231" y="1779687"/>
            <a:ext cx="9625537" cy="5078313"/>
          </a:xfrm>
          <a:prstGeom prst="rect">
            <a:avLst/>
          </a:prstGeom>
          <a:noFill/>
        </p:spPr>
        <p:txBody>
          <a:bodyPr wrap="square" rtlCol="0">
            <a:spAutoFit/>
          </a:bodyPr>
          <a:lstStyle/>
          <a:p>
            <a:pPr marL="285750" indent="-285750">
              <a:buFont typeface="Wingdings" panose="05000000000000000000" pitchFamily="2" charset="2"/>
              <a:buChar char="v"/>
            </a:pPr>
            <a:r>
              <a:rPr lang="es-ES" b="1" u="sng" dirty="0">
                <a:latin typeface="Abadi" panose="020B0604020104020204" pitchFamily="34" charset="0"/>
                <a:cs typeface="Aharoni" panose="02010803020104030203" pitchFamily="2" charset="-79"/>
              </a:rPr>
              <a:t>Cantada de Habaneras de </a:t>
            </a:r>
            <a:r>
              <a:rPr lang="es-ES" b="1" u="sng" dirty="0" err="1">
                <a:latin typeface="Abadi" panose="020B0604020104020204" pitchFamily="34" charset="0"/>
                <a:cs typeface="Aharoni" panose="02010803020104030203" pitchFamily="2" charset="-79"/>
              </a:rPr>
              <a:t>Dénia</a:t>
            </a:r>
            <a:r>
              <a:rPr lang="es-ES" b="1" dirty="0">
                <a:latin typeface="Abadi" panose="020B0604020104020204" pitchFamily="34" charset="0"/>
                <a:cs typeface="Aharoni" panose="02010803020104030203" pitchFamily="2" charset="-79"/>
              </a:rPr>
              <a:t>: Se celebra anualmente en Julio en el Puerto de la </a:t>
            </a:r>
            <a:r>
              <a:rPr lang="es-ES" b="1" dirty="0" err="1">
                <a:latin typeface="Abadi" panose="020B0604020104020204" pitchFamily="34" charset="0"/>
                <a:cs typeface="Aharoni" panose="02010803020104030203" pitchFamily="2" charset="-79"/>
              </a:rPr>
              <a:t>ciuad</a:t>
            </a:r>
            <a:r>
              <a:rPr lang="es-ES" b="1" dirty="0">
                <a:latin typeface="Abadi" panose="020B0604020104020204" pitchFamily="34" charset="0"/>
                <a:cs typeface="Aharoni" panose="02010803020104030203" pitchFamily="2" charset="-79"/>
              </a:rPr>
              <a:t>. Este año será su XXI edición. (2)</a:t>
            </a:r>
          </a:p>
          <a:p>
            <a:pPr marL="285750" indent="-285750">
              <a:buFont typeface="Wingdings" panose="05000000000000000000" pitchFamily="2" charset="2"/>
              <a:buChar char="v"/>
            </a:pPr>
            <a:r>
              <a:rPr lang="es-ES_tradnl" b="1" u="sng" dirty="0">
                <a:latin typeface="Abadi" panose="020B0604020104020204" pitchFamily="34" charset="0"/>
                <a:cs typeface="Aharoni" panose="02010803020104030203" pitchFamily="2" charset="-79"/>
              </a:rPr>
              <a:t>M</a:t>
            </a:r>
            <a:r>
              <a:rPr lang="es-ES" b="1" u="sng" dirty="0" err="1">
                <a:latin typeface="Abadi" panose="020B0604020104020204" pitchFamily="34" charset="0"/>
                <a:cs typeface="Aharoni" panose="02010803020104030203" pitchFamily="2" charset="-79"/>
              </a:rPr>
              <a:t>úsica</a:t>
            </a:r>
            <a:r>
              <a:rPr lang="es-ES" b="1" u="sng" dirty="0">
                <a:latin typeface="Abadi" panose="020B0604020104020204" pitchFamily="34" charset="0"/>
                <a:cs typeface="Aharoni" panose="02010803020104030203" pitchFamily="2" charset="-79"/>
              </a:rPr>
              <a:t> al Castell: </a:t>
            </a:r>
            <a:r>
              <a:rPr lang="es-ES" b="1" dirty="0">
                <a:latin typeface="Abadi" panose="020B0604020104020204" pitchFamily="34" charset="0"/>
                <a:cs typeface="Aharoni" panose="02010803020104030203" pitchFamily="2" charset="-79"/>
              </a:rPr>
              <a:t>Festival de Música Tradicional y Popular interpretada en el castillo de </a:t>
            </a:r>
            <a:r>
              <a:rPr lang="es-ES" b="1" dirty="0" err="1">
                <a:latin typeface="Abadi" panose="020B0604020104020204" pitchFamily="34" charset="0"/>
                <a:cs typeface="Aharoni" panose="02010803020104030203" pitchFamily="2" charset="-79"/>
              </a:rPr>
              <a:t>Dénia</a:t>
            </a:r>
            <a:r>
              <a:rPr lang="es-ES" b="1" dirty="0">
                <a:latin typeface="Abadi" panose="020B0604020104020204" pitchFamily="34" charset="0"/>
                <a:cs typeface="Aharoni" panose="02010803020104030203" pitchFamily="2" charset="-79"/>
              </a:rPr>
              <a:t> desde hace ya 28 años,  en el mes de Julio. (3)</a:t>
            </a:r>
          </a:p>
          <a:p>
            <a:pPr marL="285750" indent="-285750">
              <a:buFont typeface="Wingdings" panose="05000000000000000000" pitchFamily="2" charset="2"/>
              <a:buChar char="v"/>
            </a:pPr>
            <a:r>
              <a:rPr lang="es-ES_tradnl" b="1" u="sng" dirty="0">
                <a:latin typeface="Abadi" panose="020B0604020104020204" pitchFamily="34" charset="0"/>
                <a:cs typeface="Aharoni" panose="02010803020104030203" pitchFamily="2" charset="-79"/>
              </a:rPr>
              <a:t>Ciclo de Música en Parque Les </a:t>
            </a:r>
            <a:r>
              <a:rPr lang="es-ES_tradnl" b="1" u="sng" dirty="0" err="1">
                <a:latin typeface="Abadi" panose="020B0604020104020204" pitchFamily="34" charset="0"/>
                <a:cs typeface="Aharoni" panose="02010803020104030203" pitchFamily="2" charset="-79"/>
              </a:rPr>
              <a:t>Bassetes</a:t>
            </a:r>
            <a:r>
              <a:rPr lang="es-ES_tradnl" b="1" dirty="0">
                <a:latin typeface="Abadi" panose="020B0604020104020204" pitchFamily="34" charset="0"/>
                <a:cs typeface="Aharoni" panose="02010803020104030203" pitchFamily="2" charset="-79"/>
              </a:rPr>
              <a:t>, en Julio y Agosto donde tienen lugar actuaciones musicales de diversas índoles por parte de agrupaciones locales en el Parque Les </a:t>
            </a:r>
            <a:r>
              <a:rPr lang="es-ES_tradnl" b="1" dirty="0" err="1">
                <a:latin typeface="Abadi" panose="020B0604020104020204" pitchFamily="34" charset="0"/>
                <a:cs typeface="Aharoni" panose="02010803020104030203" pitchFamily="2" charset="-79"/>
              </a:rPr>
              <a:t>Bassetes</a:t>
            </a:r>
            <a:r>
              <a:rPr lang="es-ES_tradnl" b="1" dirty="0">
                <a:latin typeface="Abadi" panose="020B0604020104020204" pitchFamily="34" charset="0"/>
                <a:cs typeface="Aharoni" panose="02010803020104030203" pitchFamily="2" charset="-79"/>
              </a:rPr>
              <a:t> de Las Marinas. (4)</a:t>
            </a:r>
          </a:p>
          <a:p>
            <a:pPr marL="285750" indent="-285750">
              <a:buFont typeface="Wingdings" panose="05000000000000000000" pitchFamily="2" charset="2"/>
              <a:buChar char="v"/>
            </a:pPr>
            <a:r>
              <a:rPr lang="es-ES_tradnl" b="1" u="sng" dirty="0">
                <a:latin typeface="Abadi" panose="020B0604020104020204" pitchFamily="34" charset="0"/>
                <a:cs typeface="Aharoni" panose="02010803020104030203" pitchFamily="2" charset="-79"/>
              </a:rPr>
              <a:t>Festival de Jazz </a:t>
            </a:r>
            <a:r>
              <a:rPr lang="es-ES_tradnl" b="1" dirty="0">
                <a:latin typeface="Abadi" panose="020B0604020104020204" pitchFamily="34" charset="0"/>
                <a:cs typeface="Aharoni" panose="02010803020104030203" pitchFamily="2" charset="-79"/>
              </a:rPr>
              <a:t>de </a:t>
            </a:r>
            <a:r>
              <a:rPr lang="es-ES_tradnl" b="1" dirty="0" err="1">
                <a:latin typeface="Abadi" panose="020B0604020104020204" pitchFamily="34" charset="0"/>
                <a:cs typeface="Aharoni" panose="02010803020104030203" pitchFamily="2" charset="-79"/>
              </a:rPr>
              <a:t>Torrecremada</a:t>
            </a:r>
            <a:r>
              <a:rPr lang="es-ES_tradnl" b="1" dirty="0">
                <a:latin typeface="Abadi" panose="020B0604020104020204" pitchFamily="34" charset="0"/>
                <a:cs typeface="Aharoni" panose="02010803020104030203" pitchFamily="2" charset="-79"/>
              </a:rPr>
              <a:t>: Reunión anual en el mes de agosto de músicos internacionales de jazz clásico, que actúan en los Jardines de </a:t>
            </a:r>
            <a:r>
              <a:rPr lang="es-ES_tradnl" b="1" dirty="0" err="1">
                <a:latin typeface="Abadi" panose="020B0604020104020204" pitchFamily="34" charset="0"/>
                <a:cs typeface="Aharoni" panose="02010803020104030203" pitchFamily="2" charset="-79"/>
              </a:rPr>
              <a:t>Torrecremada</a:t>
            </a:r>
            <a:r>
              <a:rPr lang="es-ES_tradnl" b="1" dirty="0">
                <a:latin typeface="Abadi" panose="020B0604020104020204" pitchFamily="34" charset="0"/>
                <a:cs typeface="Aharoni" panose="02010803020104030203" pitchFamily="2" charset="-79"/>
              </a:rPr>
              <a:t>, celebrándose este año su VI edición. (5)</a:t>
            </a:r>
          </a:p>
          <a:p>
            <a:pPr marL="285750" indent="-285750">
              <a:buFont typeface="Wingdings" panose="05000000000000000000" pitchFamily="2" charset="2"/>
              <a:buChar char="v"/>
            </a:pPr>
            <a:r>
              <a:rPr lang="es-ES_tradnl" b="1" u="sng" dirty="0">
                <a:latin typeface="Abadi" panose="020B0604020104020204" pitchFamily="34" charset="0"/>
                <a:cs typeface="Aharoni" panose="02010803020104030203" pitchFamily="2" charset="-79"/>
              </a:rPr>
              <a:t>Festival Internacional de Tango y Bailes de Salón</a:t>
            </a:r>
            <a:r>
              <a:rPr lang="es-ES_tradnl" b="1" dirty="0">
                <a:latin typeface="Abadi" panose="020B0604020104020204" pitchFamily="34" charset="0"/>
                <a:cs typeface="Aharoni" panose="02010803020104030203" pitchFamily="2" charset="-79"/>
              </a:rPr>
              <a:t>: Acogido anualmente en el Hotel Les Rotes desde hace ya cinco años durante el mes de Noviembre. (6)</a:t>
            </a:r>
          </a:p>
          <a:p>
            <a:pPr marL="285750" indent="-285750">
              <a:buFont typeface="Wingdings" panose="05000000000000000000" pitchFamily="2" charset="2"/>
              <a:buChar char="v"/>
            </a:pPr>
            <a:r>
              <a:rPr lang="es-ES_tradnl" b="1" u="sng" dirty="0">
                <a:latin typeface="Abadi" panose="020B0604020104020204" pitchFamily="34" charset="0"/>
                <a:cs typeface="Aharoni" panose="02010803020104030203" pitchFamily="2" charset="-79"/>
              </a:rPr>
              <a:t>Concierto de Navidad: </a:t>
            </a:r>
            <a:r>
              <a:rPr lang="es-ES_tradnl" b="1" dirty="0">
                <a:latin typeface="Abadi" panose="020B0604020104020204" pitchFamily="34" charset="0"/>
                <a:cs typeface="Aharoni" panose="02010803020104030203" pitchFamily="2" charset="-79"/>
              </a:rPr>
              <a:t>patrocinado por Balearia, cada mes de Diciembre y acontece en  Jauja Port – Balearia, Puerto de Denia. (7)</a:t>
            </a:r>
          </a:p>
          <a:p>
            <a:pPr marL="285750" indent="-285750">
              <a:buFont typeface="Wingdings" panose="05000000000000000000" pitchFamily="2" charset="2"/>
              <a:buChar char="v"/>
            </a:pPr>
            <a:r>
              <a:rPr lang="es-ES_tradnl" b="1" dirty="0">
                <a:latin typeface="Abadi" panose="020B0604020104020204" pitchFamily="34" charset="0"/>
                <a:cs typeface="Aharoni" panose="02010803020104030203" pitchFamily="2" charset="-79"/>
              </a:rPr>
              <a:t>A lo largo del año se desarrollan diferentes eventos musicales sin una periodicidad concreta y unidos a otras actividades culturales (Carnavales, Festival de Danza, Hogueras de San Juan, Mercado Medieval, Festividad del 9 de Octubre, Feria de Noviembre </a:t>
            </a:r>
            <a:r>
              <a:rPr lang="es-ES_tradnl" b="1" dirty="0" err="1">
                <a:latin typeface="Abadi" panose="020B0604020104020204" pitchFamily="34" charset="0"/>
                <a:cs typeface="Aharoni" panose="02010803020104030203" pitchFamily="2" charset="-79"/>
              </a:rPr>
              <a:t>etc</a:t>
            </a:r>
            <a:r>
              <a:rPr lang="es-ES_tradnl" b="1" dirty="0">
                <a:latin typeface="Abadi" panose="020B0604020104020204" pitchFamily="34" charset="0"/>
                <a:cs typeface="Aharoni" panose="02010803020104030203" pitchFamily="2" charset="-79"/>
              </a:rPr>
              <a:t>)</a:t>
            </a:r>
          </a:p>
          <a:p>
            <a:endParaRPr lang="es-E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676478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0542A-390C-43BD-BFE9-7158DA35792C}"/>
              </a:ext>
            </a:extLst>
          </p:cNvPr>
          <p:cNvSpPr>
            <a:spLocks noGrp="1"/>
          </p:cNvSpPr>
          <p:nvPr>
            <p:ph type="title"/>
          </p:nvPr>
        </p:nvSpPr>
        <p:spPr>
          <a:xfrm>
            <a:off x="838199" y="75415"/>
            <a:ext cx="10515600" cy="1325563"/>
          </a:xfrm>
        </p:spPr>
        <p:txBody>
          <a:bodyPr/>
          <a:lstStyle/>
          <a:p>
            <a:pPr algn="ctr"/>
            <a:r>
              <a:rPr lang="es-ES_tradnl" b="1" dirty="0">
                <a:effectLst>
                  <a:outerShdw blurRad="38100" dist="38100" dir="2700000" algn="tl">
                    <a:srgbClr val="000000">
                      <a:alpha val="43137"/>
                    </a:srgbClr>
                  </a:outerShdw>
                </a:effectLst>
              </a:rPr>
              <a:t>Información Útil</a:t>
            </a:r>
            <a:endParaRPr lang="es-ES" b="1"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C1E5629D-342B-4CC6-9BAC-8F1748F616F6}"/>
              </a:ext>
            </a:extLst>
          </p:cNvPr>
          <p:cNvSpPr>
            <a:spLocks noGrp="1"/>
          </p:cNvSpPr>
          <p:nvPr>
            <p:ph idx="1"/>
          </p:nvPr>
        </p:nvSpPr>
        <p:spPr>
          <a:xfrm>
            <a:off x="249810" y="1272618"/>
            <a:ext cx="11692379" cy="5509967"/>
          </a:xfrm>
        </p:spPr>
        <p:txBody>
          <a:bodyPr>
            <a:normAutofit/>
          </a:bodyPr>
          <a:lstStyle/>
          <a:p>
            <a:pPr marL="0" indent="0">
              <a:buNone/>
            </a:pPr>
            <a:r>
              <a:rPr lang="es-ES_tradnl" sz="1800" b="1" dirty="0">
                <a:latin typeface="Abadi" panose="020B0604020104020204" pitchFamily="34" charset="0"/>
              </a:rPr>
              <a:t>Como llegar a </a:t>
            </a:r>
            <a:r>
              <a:rPr lang="es-ES_tradnl" sz="1800" b="1" dirty="0" err="1">
                <a:latin typeface="Abadi" panose="020B0604020104020204" pitchFamily="34" charset="0"/>
              </a:rPr>
              <a:t>Dénia</a:t>
            </a:r>
            <a:r>
              <a:rPr lang="es-ES_tradnl" sz="1800" b="1" dirty="0">
                <a:latin typeface="Abadi" panose="020B0604020104020204" pitchFamily="34" charset="0"/>
              </a:rPr>
              <a:t>: </a:t>
            </a:r>
          </a:p>
          <a:p>
            <a:r>
              <a:rPr lang="es-ES_tradnl" sz="1800" b="1" dirty="0">
                <a:latin typeface="Abadi" panose="020B0604020104020204" pitchFamily="34" charset="0"/>
              </a:rPr>
              <a:t>Carretera: Autopista AP7 y Carretera Nacional 332</a:t>
            </a:r>
          </a:p>
          <a:p>
            <a:r>
              <a:rPr lang="es-ES_tradnl" sz="1800" b="1" dirty="0">
                <a:latin typeface="Abadi" panose="020B0604020104020204" pitchFamily="34" charset="0"/>
              </a:rPr>
              <a:t>Autobús: ALSA tiene líneas regulares a </a:t>
            </a:r>
            <a:r>
              <a:rPr lang="es-ES_tradnl" sz="1800" b="1" dirty="0" err="1">
                <a:latin typeface="Abadi" panose="020B0604020104020204" pitchFamily="34" charset="0"/>
              </a:rPr>
              <a:t>Dénia</a:t>
            </a:r>
            <a:r>
              <a:rPr lang="es-ES_tradnl" sz="1800" b="1" dirty="0">
                <a:latin typeface="Abadi" panose="020B0604020104020204" pitchFamily="34" charset="0"/>
              </a:rPr>
              <a:t> desde un gran numero de ciudades españolas. </a:t>
            </a:r>
          </a:p>
          <a:p>
            <a:r>
              <a:rPr lang="es-ES_tradnl" sz="1800" b="1" dirty="0">
                <a:latin typeface="Abadi" panose="020B0604020104020204" pitchFamily="34" charset="0"/>
              </a:rPr>
              <a:t>Avión: La ciudad se encuentra a unos 100 </a:t>
            </a:r>
            <a:r>
              <a:rPr lang="es-ES_tradnl" sz="1800" b="1" dirty="0" err="1">
                <a:latin typeface="Abadi" panose="020B0604020104020204" pitchFamily="34" charset="0"/>
              </a:rPr>
              <a:t>kms</a:t>
            </a:r>
            <a:r>
              <a:rPr lang="es-ES_tradnl" sz="1800" b="1" dirty="0">
                <a:latin typeface="Abadi" panose="020B0604020104020204" pitchFamily="34" charset="0"/>
              </a:rPr>
              <a:t> de los aeropuertos de Alicante y de Valencia.</a:t>
            </a:r>
          </a:p>
          <a:p>
            <a:r>
              <a:rPr lang="es-ES_tradnl" sz="1800" b="1" dirty="0">
                <a:latin typeface="Abadi" panose="020B0604020104020204" pitchFamily="34" charset="0"/>
              </a:rPr>
              <a:t>Barco: Líneas regulares con las islas Baleares a través de la naviera Balearia.</a:t>
            </a:r>
          </a:p>
          <a:p>
            <a:pPr marL="0" indent="0">
              <a:buNone/>
            </a:pPr>
            <a:r>
              <a:rPr lang="es-ES_tradnl" sz="1800" b="1" dirty="0" err="1">
                <a:latin typeface="Abadi" panose="020B0604020104020204" pitchFamily="34" charset="0"/>
              </a:rPr>
              <a:t>Dénia</a:t>
            </a:r>
            <a:r>
              <a:rPr lang="es-ES_tradnl" sz="1800" b="1" dirty="0">
                <a:latin typeface="Abadi" panose="020B0604020104020204" pitchFamily="34" charset="0"/>
              </a:rPr>
              <a:t> es rica en gastronomía variada, siendo sus arroces, fideuás y mariscos sus platos más destacados. Ha sido declarada ciudad creativa de la gastronomía por la UNESCO y aquí se encuentra el restaurante Quique </a:t>
            </a:r>
            <a:r>
              <a:rPr lang="es-ES_tradnl" sz="1800" b="1" dirty="0" err="1">
                <a:latin typeface="Abadi" panose="020B0604020104020204" pitchFamily="34" charset="0"/>
              </a:rPr>
              <a:t>Dacosta</a:t>
            </a:r>
            <a:r>
              <a:rPr lang="es-ES_tradnl" sz="1800" b="1" dirty="0">
                <a:latin typeface="Abadi" panose="020B0604020104020204" pitchFamily="34" charset="0"/>
              </a:rPr>
              <a:t>, galardonado con tres estrellas Michelín.</a:t>
            </a:r>
          </a:p>
          <a:p>
            <a:pPr marL="0" indent="0">
              <a:buNone/>
            </a:pPr>
            <a:r>
              <a:rPr lang="es-ES_tradnl" sz="1800" b="1" dirty="0">
                <a:latin typeface="Abadi" panose="020B0604020104020204" pitchFamily="34" charset="0"/>
              </a:rPr>
              <a:t>Amplia oferta hotelera y de alquiler vacacional para acoger a gran número de visitantes</a:t>
            </a:r>
          </a:p>
          <a:p>
            <a:pPr marL="0" indent="0">
              <a:buNone/>
            </a:pPr>
            <a:r>
              <a:rPr lang="es-ES_tradnl" sz="1800" b="1" dirty="0">
                <a:latin typeface="Abadi" panose="020B0604020104020204" pitchFamily="34" charset="0"/>
              </a:rPr>
              <a:t>18 </a:t>
            </a:r>
            <a:r>
              <a:rPr lang="es-ES_tradnl" sz="1800" b="1" dirty="0" err="1">
                <a:latin typeface="Abadi" panose="020B0604020104020204" pitchFamily="34" charset="0"/>
              </a:rPr>
              <a:t>kms</a:t>
            </a:r>
            <a:r>
              <a:rPr lang="es-ES_tradnl" sz="1800" b="1" dirty="0">
                <a:latin typeface="Abadi" panose="020B0604020104020204" pitchFamily="34" charset="0"/>
              </a:rPr>
              <a:t>  de playas,  arena o roca, según el gusto, tranquilas o animadas, se pueden disfrutar en esta localidad.</a:t>
            </a:r>
          </a:p>
          <a:p>
            <a:pPr marL="0" indent="0">
              <a:buNone/>
            </a:pPr>
            <a:r>
              <a:rPr lang="es-ES_tradnl" sz="1800" b="1" dirty="0">
                <a:latin typeface="Abadi" panose="020B0604020104020204" pitchFamily="34" charset="0"/>
              </a:rPr>
              <a:t>La ciudad se encuentra a los pies del parque natural del </a:t>
            </a:r>
            <a:r>
              <a:rPr lang="es-ES_tradnl" sz="1800" b="1" dirty="0" err="1">
                <a:latin typeface="Abadi" panose="020B0604020104020204" pitchFamily="34" charset="0"/>
              </a:rPr>
              <a:t>Montgó</a:t>
            </a:r>
            <a:r>
              <a:rPr lang="es-ES_tradnl" sz="1800" b="1" dirty="0">
                <a:latin typeface="Abadi" panose="020B0604020104020204" pitchFamily="34" charset="0"/>
              </a:rPr>
              <a:t> con gran número de rutas senderistas para deleite de los amantes de la montaña.</a:t>
            </a:r>
          </a:p>
          <a:p>
            <a:pPr marL="0" indent="0">
              <a:buNone/>
            </a:pPr>
            <a:r>
              <a:rPr lang="es-ES_tradnl" sz="1800" b="1" dirty="0">
                <a:latin typeface="Abadi" panose="020B0604020104020204" pitchFamily="34" charset="0"/>
              </a:rPr>
              <a:t>Cuenta también con la reserva marina del </a:t>
            </a:r>
            <a:r>
              <a:rPr lang="es-ES_tradnl" sz="1800" b="1" dirty="0" err="1">
                <a:latin typeface="Abadi" panose="020B0604020104020204" pitchFamily="34" charset="0"/>
              </a:rPr>
              <a:t>Cap</a:t>
            </a:r>
            <a:r>
              <a:rPr lang="es-ES_tradnl" sz="1800" b="1" dirty="0">
                <a:latin typeface="Abadi" panose="020B0604020104020204" pitchFamily="34" charset="0"/>
              </a:rPr>
              <a:t> de Sant Antoni, ideal para los aficionados al submarinismo.</a:t>
            </a:r>
          </a:p>
          <a:p>
            <a:pPr marL="0" indent="0">
              <a:buNone/>
            </a:pPr>
            <a:r>
              <a:rPr lang="es-ES_tradnl" sz="1800" b="1" dirty="0">
                <a:latin typeface="Abadi" panose="020B0604020104020204" pitchFamily="34" charset="0"/>
              </a:rPr>
              <a:t>En el año 2014 se unió al SICTED (Sistema integral de Calidad Turística en Destinos) garantizando un nivel de calidad y excelencia turística. </a:t>
            </a:r>
          </a:p>
          <a:p>
            <a:pPr marL="0" indent="0">
              <a:buNone/>
            </a:pPr>
            <a:r>
              <a:rPr lang="es-ES_tradnl" sz="1800" b="1" dirty="0">
                <a:latin typeface="Abadi" panose="020B0604020104020204" pitchFamily="34" charset="0"/>
              </a:rPr>
              <a:t>La oficina de Turismo se encuentra en la </a:t>
            </a:r>
            <a:r>
              <a:rPr lang="es-ES_tradnl" sz="1800" b="1" dirty="0" err="1">
                <a:latin typeface="Abadi" panose="020B0604020104020204" pitchFamily="34" charset="0"/>
              </a:rPr>
              <a:t>Pza</a:t>
            </a:r>
            <a:r>
              <a:rPr lang="es-ES_tradnl" sz="1800" b="1" dirty="0">
                <a:latin typeface="Abadi" panose="020B0604020104020204" pitchFamily="34" charset="0"/>
              </a:rPr>
              <a:t> Oculista </a:t>
            </a:r>
            <a:r>
              <a:rPr lang="es-ES_tradnl" sz="1800" b="1" dirty="0" err="1">
                <a:latin typeface="Abadi" panose="020B0604020104020204" pitchFamily="34" charset="0"/>
              </a:rPr>
              <a:t>Buigues</a:t>
            </a:r>
            <a:r>
              <a:rPr lang="es-ES_tradnl" sz="1800" b="1" dirty="0">
                <a:latin typeface="Abadi" panose="020B0604020104020204" pitchFamily="34" charset="0"/>
              </a:rPr>
              <a:t> 9. </a:t>
            </a:r>
            <a:r>
              <a:rPr lang="es-ES_tradnl" sz="1800" b="1" dirty="0" err="1">
                <a:latin typeface="Abadi" panose="020B0604020104020204" pitchFamily="34" charset="0"/>
              </a:rPr>
              <a:t>Telf</a:t>
            </a:r>
            <a:r>
              <a:rPr lang="es-ES_tradnl" sz="1800" b="1" dirty="0">
                <a:latin typeface="Abadi" panose="020B0604020104020204" pitchFamily="34" charset="0"/>
              </a:rPr>
              <a:t> 966422367 </a:t>
            </a:r>
            <a:r>
              <a:rPr lang="es-ES_tradnl" sz="1800" b="1" dirty="0" err="1">
                <a:latin typeface="Abadi" panose="020B0604020104020204" pitchFamily="34" charset="0"/>
                <a:hlinkClick r:id="rId3"/>
              </a:rPr>
              <a:t>Info</a:t>
            </a:r>
            <a:r>
              <a:rPr lang="es-ES_tradnl" sz="1800" b="1" dirty="0">
                <a:latin typeface="Abadi" panose="020B0604020104020204" pitchFamily="34" charset="0"/>
                <a:hlinkClick r:id="rId3"/>
              </a:rPr>
              <a:t> Denia</a:t>
            </a:r>
            <a:endParaRPr lang="es-ES_tradnl" sz="1800" b="1" dirty="0">
              <a:latin typeface="Abadi" panose="020B0604020104020204" pitchFamily="34" charset="0"/>
            </a:endParaRPr>
          </a:p>
          <a:p>
            <a:pPr marL="0" indent="0">
              <a:buNone/>
            </a:pPr>
            <a:endParaRPr lang="es-ES_tradnl" sz="1800" b="1" dirty="0">
              <a:latin typeface="Abadi" panose="020B0604020104020204" pitchFamily="34" charset="0"/>
            </a:endParaRPr>
          </a:p>
        </p:txBody>
      </p:sp>
    </p:spTree>
    <p:extLst>
      <p:ext uri="{BB962C8B-B14F-4D97-AF65-F5344CB8AC3E}">
        <p14:creationId xmlns:p14="http://schemas.microsoft.com/office/powerpoint/2010/main" val="5887901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1137</Words>
  <Application>Microsoft Office PowerPoint</Application>
  <PresentationFormat>Widescreen</PresentationFormat>
  <Paragraphs>56</Paragraphs>
  <Slides>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Abadi</vt:lpstr>
      <vt:lpstr>Aharoni</vt:lpstr>
      <vt:lpstr>Algerian</vt:lpstr>
      <vt:lpstr>Arial</vt:lpstr>
      <vt:lpstr>Calibri</vt:lpstr>
      <vt:lpstr>Calibri Light</vt:lpstr>
      <vt:lpstr>Impact</vt:lpstr>
      <vt:lpstr>Jokerman</vt:lpstr>
      <vt:lpstr>Wingdings</vt:lpstr>
      <vt:lpstr>Office Theme</vt:lpstr>
      <vt:lpstr>Denia,  Mar de Músicas</vt:lpstr>
      <vt:lpstr>PowerPoint Presentation</vt:lpstr>
      <vt:lpstr>Antonio Montón Corts - Tenor Cortis -</vt:lpstr>
      <vt:lpstr>PowerPoint Presentation</vt:lpstr>
      <vt:lpstr>PowerPoint Presentation</vt:lpstr>
      <vt:lpstr>PowerPoint Presentation</vt:lpstr>
      <vt:lpstr>PowerPoint Presentation</vt:lpstr>
      <vt:lpstr>PowerPoint Presentation</vt:lpstr>
      <vt:lpstr>Información Útil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Denia,  Mar de Músicas</dc:title>
  <dc:creator>Rodriguez Fanego, Francisco Javier</dc:creator>
  <cp:lastModifiedBy>Rodriguez Fanego, Francisco Javier</cp:lastModifiedBy>
  <cp:revision>12</cp:revision>
  <dcterms:created xsi:type="dcterms:W3CDTF">2019-12-04T10:47:03Z</dcterms:created>
  <dcterms:modified xsi:type="dcterms:W3CDTF">2019-12-04T13:17:29Z</dcterms:modified>
</cp:coreProperties>
</file>